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61" r:id="rId4"/>
    <p:sldId id="258" r:id="rId5"/>
    <p:sldId id="262" r:id="rId6"/>
    <p:sldId id="272" r:id="rId7"/>
    <p:sldId id="263" r:id="rId8"/>
    <p:sldId id="265" r:id="rId9"/>
    <p:sldId id="267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64" autoAdjust="0"/>
    <p:restoredTop sz="86420" autoAdjust="0"/>
  </p:normalViewPr>
  <p:slideViewPr>
    <p:cSldViewPr>
      <p:cViewPr varScale="1">
        <p:scale>
          <a:sx n="73" d="100"/>
          <a:sy n="73" d="100"/>
        </p:scale>
        <p:origin x="-191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3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 на 2015 г</a:t>
            </a:r>
            <a:r>
              <a:rPr lang="ru-RU" dirty="0"/>
              <a:t>.</a:t>
            </a:r>
          </a:p>
        </c:rich>
      </c:tx>
      <c:layout>
        <c:manualLayout>
          <c:xMode val="edge"/>
          <c:yMode val="edge"/>
          <c:x val="8.6177416601407444E-2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40008461119496935"/>
          <c:y val="0.15554115252624845"/>
          <c:w val="0.58664979204132151"/>
          <c:h val="0.7352780442429"/>
        </c:manualLayout>
      </c:layout>
      <c:pie3DChart>
        <c:varyColors val="1"/>
      </c:pie3DChart>
    </c:plotArea>
    <c:legend>
      <c:legendPos val="r"/>
      <c:layout>
        <c:manualLayout>
          <c:xMode val="edge"/>
          <c:yMode val="edge"/>
          <c:x val="0.21691778818956592"/>
          <c:y val="0.41865396598446369"/>
          <c:w val="0.78308221181043736"/>
          <c:h val="0.58134603401554463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346093230433007"/>
          <c:w val="0.42778586559907672"/>
          <c:h val="0.45297320753660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Данные 2020г.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0.31700000000000056</c:v>
                </c:pt>
                <c:pt idx="1">
                  <c:v>0.3100000000000005</c:v>
                </c:pt>
                <c:pt idx="2">
                  <c:v>0.37000000000000038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Лист1!$C$2:$C$4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Лист1!$D$2:$D$4</c:f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Республиканская субвенция </c:v>
                </c:pt>
                <c:pt idx="1">
                  <c:v>Родительская плата</c:v>
                </c:pt>
                <c:pt idx="2">
                  <c:v>Муниципальный бюджет </c:v>
                </c:pt>
              </c:strCache>
            </c:strRef>
          </c:cat>
          <c:val>
            <c:numRef>
              <c:f>Лист1!$E$2:$E$4</c:f>
            </c:numRef>
          </c:val>
        </c:ser>
      </c:pie3DChart>
    </c:plotArea>
    <c:legend>
      <c:legendPos val="r"/>
      <c:layout>
        <c:manualLayout>
          <c:xMode val="edge"/>
          <c:yMode val="edge"/>
          <c:x val="0.35790990683569524"/>
          <c:y val="0.12720029786725073"/>
          <c:w val="0.53770058955991396"/>
          <c:h val="0.59318132506509169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3030F-04CC-4FCC-AD9E-E2099DA9C773}" type="doc">
      <dgm:prSet loTypeId="urn:microsoft.com/office/officeart/2005/8/layout/target3" loCatId="relationship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FE877388-30A8-4391-8379-70E3538A465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 1 сентября 2013 г.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ФЗ « Об образовании в РФ»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5A0A14D-6F49-492E-B229-7660C26B3097}" type="parTrans" cxnId="{F374998B-514D-4905-8559-3F4ABD11E695}">
      <dgm:prSet/>
      <dgm:spPr/>
      <dgm:t>
        <a:bodyPr/>
        <a:lstStyle/>
        <a:p>
          <a:endParaRPr lang="ru-RU"/>
        </a:p>
      </dgm:t>
    </dgm:pt>
    <dgm:pt modelId="{182D9153-2D1D-4976-8C52-C6DF83A60195}" type="sibTrans" cxnId="{F374998B-514D-4905-8559-3F4ABD11E695}">
      <dgm:prSet/>
      <dgm:spPr/>
      <dgm:t>
        <a:bodyPr/>
        <a:lstStyle/>
        <a:p>
          <a:endParaRPr lang="ru-RU"/>
        </a:p>
      </dgm:t>
    </dgm:pt>
    <dgm:pt modelId="{AD82C2D1-88A1-413C-BC2B-4E67C80DFF7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Статья 65. </a:t>
          </a:r>
          <a:r>
            <a:rPr lang="ru-RU" sz="1500" b="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лата, взимаемая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деятельность.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2DA6DA4-45A4-4846-B1D7-2C9A3C973167}" type="parTrans" cxnId="{1770CD8E-81C1-4AD0-B2B3-02501AA9AC0F}">
      <dgm:prSet/>
      <dgm:spPr/>
      <dgm:t>
        <a:bodyPr/>
        <a:lstStyle/>
        <a:p>
          <a:endParaRPr lang="ru-RU"/>
        </a:p>
      </dgm:t>
    </dgm:pt>
    <dgm:pt modelId="{D51C0BC6-EABB-48AA-9B40-689ABA5F0EF1}" type="sibTrans" cxnId="{1770CD8E-81C1-4AD0-B2B3-02501AA9AC0F}">
      <dgm:prSet/>
      <dgm:spPr/>
      <dgm:t>
        <a:bodyPr/>
        <a:lstStyle/>
        <a:p>
          <a:endParaRPr lang="ru-RU"/>
        </a:p>
      </dgm:t>
    </dgm:pt>
    <dgm:pt modelId="{3F9F8245-5E75-4B22-85BA-87D53B536E43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П.2. 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За присмотр и уход за ребенком учредитель организации, осуществляющей образовательную деятельность, вправе устанавливать плату, взимаемую с родителей( законных представителей) (далее – родительская плата, и ее размер, если иное не установлено настоящим Федеральным законом. Учредитель вправе снизить размер родительской платы или не взимать ее с отдельных категорий родителей ( законных представителей) в определяемых им случаях и порядке.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B3129706-0B18-4B61-B021-A39A112D270F}" type="sibTrans" cxnId="{A323D29C-EE50-4002-9D1F-4A70497C1F8A}">
      <dgm:prSet/>
      <dgm:spPr/>
      <dgm:t>
        <a:bodyPr/>
        <a:lstStyle/>
        <a:p>
          <a:endParaRPr lang="ru-RU"/>
        </a:p>
      </dgm:t>
    </dgm:pt>
    <dgm:pt modelId="{15BFAB5D-F6EE-4ACA-8DED-81A881FF4D58}" type="parTrans" cxnId="{A323D29C-EE50-4002-9D1F-4A70497C1F8A}">
      <dgm:prSet/>
      <dgm:spPr/>
      <dgm:t>
        <a:bodyPr/>
        <a:lstStyle/>
        <a:p>
          <a:endParaRPr lang="ru-RU"/>
        </a:p>
      </dgm:t>
    </dgm:pt>
    <dgm:pt modelId="{3BC2B8CD-7CDF-4AEE-A156-E0E84B8FC603}" type="pres">
      <dgm:prSet presAssocID="{0583030F-04CC-4FCC-AD9E-E2099DA9C77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F3FDB6-E3D7-4114-909B-CE483B9F39A1}" type="pres">
      <dgm:prSet presAssocID="{FE877388-30A8-4391-8379-70E3538A4653}" presName="circle1" presStyleLbl="node1" presStyleIdx="0" presStyleCnt="3" custScaleX="149893" custLinFactNeighborX="7619" custLinFactNeighborY="-162"/>
      <dgm:spPr/>
    </dgm:pt>
    <dgm:pt modelId="{5A8220DE-455E-4BE0-A680-9627D22F97DF}" type="pres">
      <dgm:prSet presAssocID="{FE877388-30A8-4391-8379-70E3538A4653}" presName="space" presStyleCnt="0"/>
      <dgm:spPr/>
    </dgm:pt>
    <dgm:pt modelId="{CC4BADF7-13E1-4C7B-BFD9-01C8800019B4}" type="pres">
      <dgm:prSet presAssocID="{FE877388-30A8-4391-8379-70E3538A4653}" presName="rect1" presStyleLbl="alignAcc1" presStyleIdx="0" presStyleCnt="3" custScaleY="103560" custLinFactNeighborX="1930" custLinFactNeighborY="552"/>
      <dgm:spPr/>
      <dgm:t>
        <a:bodyPr/>
        <a:lstStyle/>
        <a:p>
          <a:endParaRPr lang="ru-RU"/>
        </a:p>
      </dgm:t>
    </dgm:pt>
    <dgm:pt modelId="{EC71397A-F7BA-454E-8BF9-8A60D96BF532}" type="pres">
      <dgm:prSet presAssocID="{AD82C2D1-88A1-413C-BC2B-4E67C80DFF7C}" presName="vertSpace2" presStyleLbl="node1" presStyleIdx="0" presStyleCnt="3"/>
      <dgm:spPr/>
    </dgm:pt>
    <dgm:pt modelId="{6A264751-7808-4D2A-9932-ADB93B701B22}" type="pres">
      <dgm:prSet presAssocID="{AD82C2D1-88A1-413C-BC2B-4E67C80DFF7C}" presName="circle2" presStyleLbl="node1" presStyleIdx="1" presStyleCnt="3" custScaleX="137823"/>
      <dgm:spPr/>
    </dgm:pt>
    <dgm:pt modelId="{830ABE85-82C5-4F74-AF68-513CE86E9A29}" type="pres">
      <dgm:prSet presAssocID="{AD82C2D1-88A1-413C-BC2B-4E67C80DFF7C}" presName="rect2" presStyleLbl="alignAcc1" presStyleIdx="1" presStyleCnt="3" custScaleY="121606"/>
      <dgm:spPr/>
      <dgm:t>
        <a:bodyPr/>
        <a:lstStyle/>
        <a:p>
          <a:endParaRPr lang="ru-RU"/>
        </a:p>
      </dgm:t>
    </dgm:pt>
    <dgm:pt modelId="{7BEE0832-9DF0-4C35-819E-C4E5BE9C6284}" type="pres">
      <dgm:prSet presAssocID="{3F9F8245-5E75-4B22-85BA-87D53B536E43}" presName="vertSpace3" presStyleLbl="node1" presStyleIdx="1" presStyleCnt="3"/>
      <dgm:spPr/>
    </dgm:pt>
    <dgm:pt modelId="{45930A8B-67AB-40E2-BA1C-582E632A2B74}" type="pres">
      <dgm:prSet presAssocID="{3F9F8245-5E75-4B22-85BA-87D53B536E43}" presName="circle3" presStyleLbl="node1" presStyleIdx="2" presStyleCnt="3"/>
      <dgm:spPr/>
    </dgm:pt>
    <dgm:pt modelId="{1B0FCEA1-4F51-48D7-953D-8FCEFF2B21DF}" type="pres">
      <dgm:prSet presAssocID="{3F9F8245-5E75-4B22-85BA-87D53B536E43}" presName="rect3" presStyleLbl="alignAcc1" presStyleIdx="2" presStyleCnt="3" custScaleY="144113"/>
      <dgm:spPr/>
      <dgm:t>
        <a:bodyPr/>
        <a:lstStyle/>
        <a:p>
          <a:endParaRPr lang="ru-RU"/>
        </a:p>
      </dgm:t>
    </dgm:pt>
    <dgm:pt modelId="{0690DBDE-B9F5-4DA2-A339-D042277C824F}" type="pres">
      <dgm:prSet presAssocID="{FE877388-30A8-4391-8379-70E3538A4653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BD4E5-A537-4B5B-BB15-B0584C46A4E1}" type="pres">
      <dgm:prSet presAssocID="{AD82C2D1-88A1-413C-BC2B-4E67C80DFF7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221AE-6F94-4D7A-B631-FF44E3C3CCC7}" type="pres">
      <dgm:prSet presAssocID="{3F9F8245-5E75-4B22-85BA-87D53B536E43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76CEDD-7E1A-4A12-B8A1-8527528FD54C}" type="presOf" srcId="{AD82C2D1-88A1-413C-BC2B-4E67C80DFF7C}" destId="{830ABE85-82C5-4F74-AF68-513CE86E9A29}" srcOrd="0" destOrd="0" presId="urn:microsoft.com/office/officeart/2005/8/layout/target3"/>
    <dgm:cxn modelId="{A323D29C-EE50-4002-9D1F-4A70497C1F8A}" srcId="{0583030F-04CC-4FCC-AD9E-E2099DA9C773}" destId="{3F9F8245-5E75-4B22-85BA-87D53B536E43}" srcOrd="2" destOrd="0" parTransId="{15BFAB5D-F6EE-4ACA-8DED-81A881FF4D58}" sibTransId="{B3129706-0B18-4B61-B021-A39A112D270F}"/>
    <dgm:cxn modelId="{CDA9CBB9-C5C5-4E8C-A659-12F7987BEE58}" type="presOf" srcId="{3F9F8245-5E75-4B22-85BA-87D53B536E43}" destId="{1B0FCEA1-4F51-48D7-953D-8FCEFF2B21DF}" srcOrd="0" destOrd="0" presId="urn:microsoft.com/office/officeart/2005/8/layout/target3"/>
    <dgm:cxn modelId="{D8E69EBB-21E4-4342-ADA9-ADF1BA2B4A4B}" type="presOf" srcId="{FE877388-30A8-4391-8379-70E3538A4653}" destId="{CC4BADF7-13E1-4C7B-BFD9-01C8800019B4}" srcOrd="0" destOrd="0" presId="urn:microsoft.com/office/officeart/2005/8/layout/target3"/>
    <dgm:cxn modelId="{98A76B99-7BB2-41C2-9D8D-6555ABF05430}" type="presOf" srcId="{0583030F-04CC-4FCC-AD9E-E2099DA9C773}" destId="{3BC2B8CD-7CDF-4AEE-A156-E0E84B8FC603}" srcOrd="0" destOrd="0" presId="urn:microsoft.com/office/officeart/2005/8/layout/target3"/>
    <dgm:cxn modelId="{0A1CED43-5694-4635-9024-A2CB25F4616F}" type="presOf" srcId="{FE877388-30A8-4391-8379-70E3538A4653}" destId="{0690DBDE-B9F5-4DA2-A339-D042277C824F}" srcOrd="1" destOrd="0" presId="urn:microsoft.com/office/officeart/2005/8/layout/target3"/>
    <dgm:cxn modelId="{CDDF44E2-6A06-40F1-B6A4-0251179E779B}" type="presOf" srcId="{AD82C2D1-88A1-413C-BC2B-4E67C80DFF7C}" destId="{7BBBD4E5-A537-4B5B-BB15-B0584C46A4E1}" srcOrd="1" destOrd="0" presId="urn:microsoft.com/office/officeart/2005/8/layout/target3"/>
    <dgm:cxn modelId="{F374998B-514D-4905-8559-3F4ABD11E695}" srcId="{0583030F-04CC-4FCC-AD9E-E2099DA9C773}" destId="{FE877388-30A8-4391-8379-70E3538A4653}" srcOrd="0" destOrd="0" parTransId="{D5A0A14D-6F49-492E-B229-7660C26B3097}" sibTransId="{182D9153-2D1D-4976-8C52-C6DF83A60195}"/>
    <dgm:cxn modelId="{1770CD8E-81C1-4AD0-B2B3-02501AA9AC0F}" srcId="{0583030F-04CC-4FCC-AD9E-E2099DA9C773}" destId="{AD82C2D1-88A1-413C-BC2B-4E67C80DFF7C}" srcOrd="1" destOrd="0" parTransId="{42DA6DA4-45A4-4846-B1D7-2C9A3C973167}" sibTransId="{D51C0BC6-EABB-48AA-9B40-689ABA5F0EF1}"/>
    <dgm:cxn modelId="{AF72E10A-9524-414C-AB68-366955ED488F}" type="presOf" srcId="{3F9F8245-5E75-4B22-85BA-87D53B536E43}" destId="{18F221AE-6F94-4D7A-B631-FF44E3C3CCC7}" srcOrd="1" destOrd="0" presId="urn:microsoft.com/office/officeart/2005/8/layout/target3"/>
    <dgm:cxn modelId="{393ADB2D-426E-42E2-8E19-6D473F7533E5}" type="presParOf" srcId="{3BC2B8CD-7CDF-4AEE-A156-E0E84B8FC603}" destId="{4AF3FDB6-E3D7-4114-909B-CE483B9F39A1}" srcOrd="0" destOrd="0" presId="urn:microsoft.com/office/officeart/2005/8/layout/target3"/>
    <dgm:cxn modelId="{D84EC577-FA39-4ACC-9AE9-449A313782E8}" type="presParOf" srcId="{3BC2B8CD-7CDF-4AEE-A156-E0E84B8FC603}" destId="{5A8220DE-455E-4BE0-A680-9627D22F97DF}" srcOrd="1" destOrd="0" presId="urn:microsoft.com/office/officeart/2005/8/layout/target3"/>
    <dgm:cxn modelId="{2C1DB8B9-2896-4A46-8616-8E42EFC96A6E}" type="presParOf" srcId="{3BC2B8CD-7CDF-4AEE-A156-E0E84B8FC603}" destId="{CC4BADF7-13E1-4C7B-BFD9-01C8800019B4}" srcOrd="2" destOrd="0" presId="urn:microsoft.com/office/officeart/2005/8/layout/target3"/>
    <dgm:cxn modelId="{C1DBBCEF-165D-40EC-ABDA-DA42E580D7A0}" type="presParOf" srcId="{3BC2B8CD-7CDF-4AEE-A156-E0E84B8FC603}" destId="{EC71397A-F7BA-454E-8BF9-8A60D96BF532}" srcOrd="3" destOrd="0" presId="urn:microsoft.com/office/officeart/2005/8/layout/target3"/>
    <dgm:cxn modelId="{26FC3E07-6CE8-4351-A544-FA5F2A349B5E}" type="presParOf" srcId="{3BC2B8CD-7CDF-4AEE-A156-E0E84B8FC603}" destId="{6A264751-7808-4D2A-9932-ADB93B701B22}" srcOrd="4" destOrd="0" presId="urn:microsoft.com/office/officeart/2005/8/layout/target3"/>
    <dgm:cxn modelId="{AE538A19-1020-4EB7-857F-00B975CABD56}" type="presParOf" srcId="{3BC2B8CD-7CDF-4AEE-A156-E0E84B8FC603}" destId="{830ABE85-82C5-4F74-AF68-513CE86E9A29}" srcOrd="5" destOrd="0" presId="urn:microsoft.com/office/officeart/2005/8/layout/target3"/>
    <dgm:cxn modelId="{9E211A7B-A1EE-4031-884B-3D80AC2B3D38}" type="presParOf" srcId="{3BC2B8CD-7CDF-4AEE-A156-E0E84B8FC603}" destId="{7BEE0832-9DF0-4C35-819E-C4E5BE9C6284}" srcOrd="6" destOrd="0" presId="urn:microsoft.com/office/officeart/2005/8/layout/target3"/>
    <dgm:cxn modelId="{E8797A0A-3A23-4434-AEA6-B38A6619BB3D}" type="presParOf" srcId="{3BC2B8CD-7CDF-4AEE-A156-E0E84B8FC603}" destId="{45930A8B-67AB-40E2-BA1C-582E632A2B74}" srcOrd="7" destOrd="0" presId="urn:microsoft.com/office/officeart/2005/8/layout/target3"/>
    <dgm:cxn modelId="{6EC97ECC-E2EE-45E3-8036-D9B0EABE52C1}" type="presParOf" srcId="{3BC2B8CD-7CDF-4AEE-A156-E0E84B8FC603}" destId="{1B0FCEA1-4F51-48D7-953D-8FCEFF2B21DF}" srcOrd="8" destOrd="0" presId="urn:microsoft.com/office/officeart/2005/8/layout/target3"/>
    <dgm:cxn modelId="{B5BAA1BF-8221-41F3-BF38-6F69E68FE0D9}" type="presParOf" srcId="{3BC2B8CD-7CDF-4AEE-A156-E0E84B8FC603}" destId="{0690DBDE-B9F5-4DA2-A339-D042277C824F}" srcOrd="9" destOrd="0" presId="urn:microsoft.com/office/officeart/2005/8/layout/target3"/>
    <dgm:cxn modelId="{8879511F-C98E-4687-B4DA-78E65935C48F}" type="presParOf" srcId="{3BC2B8CD-7CDF-4AEE-A156-E0E84B8FC603}" destId="{7BBBD4E5-A537-4B5B-BB15-B0584C46A4E1}" srcOrd="10" destOrd="0" presId="urn:microsoft.com/office/officeart/2005/8/layout/target3"/>
    <dgm:cxn modelId="{1C73D7FA-962B-436C-BABB-3B869F4D41B0}" type="presParOf" srcId="{3BC2B8CD-7CDF-4AEE-A156-E0E84B8FC603}" destId="{18F221AE-6F94-4D7A-B631-FF44E3C3CCC7}" srcOrd="11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D75583-273E-45F8-9F33-1ABB63C6585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F1A52A9B-7762-4632-912B-50DC8E42A0AD}" type="pres">
      <dgm:prSet presAssocID="{95D75583-273E-45F8-9F33-1ABB63C6585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E4A64A2-3568-4C39-96AF-E786DA3E09D8}" type="presOf" srcId="{95D75583-273E-45F8-9F33-1ABB63C65850}" destId="{F1A52A9B-7762-4632-912B-50DC8E42A0AD}" srcOrd="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F6376A-BBDD-4A35-AED2-2658B142E491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EC22709-C255-4DC9-A1B1-0E0797A6FF55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Дополнительная компенсация к родительской плате</a:t>
          </a:r>
        </a:p>
        <a:p>
          <a:pPr algn="just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Исходя из доходов на одного члена семьи:</a:t>
          </a:r>
        </a:p>
        <a:p>
          <a:pPr algn="just"/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 10000 рублей в месяц (на 1 ребенка – 40%; на 2 – 62%; на 3 – 77%)</a:t>
          </a:r>
        </a:p>
        <a:p>
          <a:pPr algn="just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10001 рублей до 15000 рублей в месяц ( на 1 ребенка – 30%; на 2 – 57%; на 3-64%)</a:t>
          </a:r>
        </a:p>
        <a:p>
          <a:pPr algn="just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15001 до 20000 рублей в месяц (на 1 ребенка – 20%; на 2 -47%; на 3 -47%)</a:t>
          </a:r>
        </a:p>
        <a:p>
          <a:pPr algn="just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Если доход на одного члена семьи превышает 20000, то данная компенсация не предусматривается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4C607E-B598-4749-9BF3-C328B56F6707}" type="parTrans" cxnId="{3F0E216A-1FB7-442E-9F53-3AB923F94EB6}">
      <dgm:prSet/>
      <dgm:spPr/>
      <dgm:t>
        <a:bodyPr/>
        <a:lstStyle/>
        <a:p>
          <a:endParaRPr lang="ru-RU"/>
        </a:p>
      </dgm:t>
    </dgm:pt>
    <dgm:pt modelId="{7D927EE5-1238-40C9-A1AB-26ADAD2979FC}" type="sibTrans" cxnId="{3F0E216A-1FB7-442E-9F53-3AB923F94EB6}">
      <dgm:prSet/>
      <dgm:spPr/>
      <dgm:t>
        <a:bodyPr/>
        <a:lstStyle/>
        <a:p>
          <a:endParaRPr lang="ru-RU"/>
        </a:p>
      </dgm:t>
    </dgm:pt>
    <dgm:pt modelId="{3B590BF3-A78A-4829-BA91-A50EB134C00B}">
      <dgm:prSet phldrT="[Текст]" custT="1"/>
      <dgm:spPr/>
      <dgm:t>
        <a:bodyPr/>
        <a:lstStyle/>
        <a:p>
          <a:pPr algn="ctr">
            <a:lnSpc>
              <a:spcPct val="90000"/>
            </a:lnSpc>
            <a:spcAft>
              <a:spcPct val="35000"/>
            </a:spcAft>
          </a:pPr>
          <a:r>
            <a:rPr lang="ru-RU" sz="13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Родительская плата не взимается с родителей: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3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– инвалидов;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3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, оставшихся без попечения родителей (опекуны, приемные..)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3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-Детей с туберкулезной интоксикацией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3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   </a:t>
          </a:r>
          <a:r>
            <a:rPr lang="ru-RU" sz="13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50% родительской платы взимается с родителей: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3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- многодетные родители (три и более детей)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Основная компенсация части, уплаченной родителем родительской платы составляет: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первого ребенка 20%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второго 50%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третьего 70%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Основная компенсация рассчитывается от среднего размера родительской платы, утвержденной постановлением Кабинета министров РТ (средний размер родительской платы составляет)</a:t>
          </a:r>
        </a:p>
        <a:p>
          <a:pPr algn="l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2021год                                       2022год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1929 руб.- от 3 до 7лет   2006 руб. – от 3 до 7 лет</a:t>
          </a:r>
        </a:p>
        <a:p>
          <a:pPr algn="l"/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2118 руб.- от 0 до 3 лет  2203руб. – </a:t>
          </a:r>
          <a:r>
            <a:rPr lang="ru-RU" sz="1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0мес до 3 лет</a:t>
          </a:r>
          <a:endParaRPr lang="ru-RU" sz="1100" dirty="0" smtClean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898D57A-1D7F-4EAD-8167-3BB8CFDBF782}" type="sibTrans" cxnId="{5BA55FA8-8E7C-46C6-AFC4-6E59B3A546C6}">
      <dgm:prSet/>
      <dgm:spPr/>
      <dgm:t>
        <a:bodyPr/>
        <a:lstStyle/>
        <a:p>
          <a:endParaRPr lang="ru-RU"/>
        </a:p>
      </dgm:t>
    </dgm:pt>
    <dgm:pt modelId="{98527F67-4DB2-4DD9-9539-FDA23DDAA2E9}" type="parTrans" cxnId="{5BA55FA8-8E7C-46C6-AFC4-6E59B3A546C6}">
      <dgm:prSet/>
      <dgm:spPr/>
      <dgm:t>
        <a:bodyPr/>
        <a:lstStyle/>
        <a:p>
          <a:endParaRPr lang="ru-RU"/>
        </a:p>
      </dgm:t>
    </dgm:pt>
    <dgm:pt modelId="{697C2B81-F353-4DDE-AD06-5451DE95B98C}" type="pres">
      <dgm:prSet presAssocID="{8EF6376A-BBDD-4A35-AED2-2658B142E49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5F579A-14FD-4822-9F1E-141AA55290DE}" type="pres">
      <dgm:prSet presAssocID="{8EF6376A-BBDD-4A35-AED2-2658B142E491}" presName="arrow" presStyleLbl="bgShp" presStyleIdx="0" presStyleCnt="1"/>
      <dgm:spPr/>
    </dgm:pt>
    <dgm:pt modelId="{883D950B-BBEB-4921-B847-D9BDF2C99D38}" type="pres">
      <dgm:prSet presAssocID="{8EF6376A-BBDD-4A35-AED2-2658B142E491}" presName="linearProcess" presStyleCnt="0"/>
      <dgm:spPr/>
    </dgm:pt>
    <dgm:pt modelId="{04361A19-E6A2-4147-8FF1-7B9403FA462F}" type="pres">
      <dgm:prSet presAssocID="{3B590BF3-A78A-4829-BA91-A50EB134C00B}" presName="textNode" presStyleLbl="node1" presStyleIdx="0" presStyleCnt="2" custScaleX="149389" custScaleY="250000" custLinFactNeighborX="10039" custLinFactNeighborY="3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3234D-9925-4BAB-9BED-54FDAC8C0CE4}" type="pres">
      <dgm:prSet presAssocID="{4898D57A-1D7F-4EAD-8167-3BB8CFDBF782}" presName="sibTrans" presStyleCnt="0"/>
      <dgm:spPr/>
    </dgm:pt>
    <dgm:pt modelId="{77EA749A-B69B-46FD-8281-978886B736B0}" type="pres">
      <dgm:prSet presAssocID="{BEC22709-C255-4DC9-A1B1-0E0797A6FF55}" presName="textNode" presStyleLbl="node1" presStyleIdx="1" presStyleCnt="2" custScaleX="141193" custScaleY="25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A55FA8-8E7C-46C6-AFC4-6E59B3A546C6}" srcId="{8EF6376A-BBDD-4A35-AED2-2658B142E491}" destId="{3B590BF3-A78A-4829-BA91-A50EB134C00B}" srcOrd="0" destOrd="0" parTransId="{98527F67-4DB2-4DD9-9539-FDA23DDAA2E9}" sibTransId="{4898D57A-1D7F-4EAD-8167-3BB8CFDBF782}"/>
    <dgm:cxn modelId="{EB2CB30F-1AC8-46CE-9645-A34C9A9AC5C9}" type="presOf" srcId="{BEC22709-C255-4DC9-A1B1-0E0797A6FF55}" destId="{77EA749A-B69B-46FD-8281-978886B736B0}" srcOrd="0" destOrd="0" presId="urn:microsoft.com/office/officeart/2005/8/layout/hProcess9"/>
    <dgm:cxn modelId="{3F0E216A-1FB7-442E-9F53-3AB923F94EB6}" srcId="{8EF6376A-BBDD-4A35-AED2-2658B142E491}" destId="{BEC22709-C255-4DC9-A1B1-0E0797A6FF55}" srcOrd="1" destOrd="0" parTransId="{844C607E-B598-4749-9BF3-C328B56F6707}" sibTransId="{7D927EE5-1238-40C9-A1AB-26ADAD2979FC}"/>
    <dgm:cxn modelId="{0956FCDF-5D74-4CDA-BD8E-CA4430632084}" type="presOf" srcId="{8EF6376A-BBDD-4A35-AED2-2658B142E491}" destId="{697C2B81-F353-4DDE-AD06-5451DE95B98C}" srcOrd="0" destOrd="0" presId="urn:microsoft.com/office/officeart/2005/8/layout/hProcess9"/>
    <dgm:cxn modelId="{C15166D6-8784-4BB2-AF27-06C1B3EB259C}" type="presOf" srcId="{3B590BF3-A78A-4829-BA91-A50EB134C00B}" destId="{04361A19-E6A2-4147-8FF1-7B9403FA462F}" srcOrd="0" destOrd="0" presId="urn:microsoft.com/office/officeart/2005/8/layout/hProcess9"/>
    <dgm:cxn modelId="{0878A0DC-0AAC-4182-9A57-EEB7D1230DFE}" type="presParOf" srcId="{697C2B81-F353-4DDE-AD06-5451DE95B98C}" destId="{C25F579A-14FD-4822-9F1E-141AA55290DE}" srcOrd="0" destOrd="0" presId="urn:microsoft.com/office/officeart/2005/8/layout/hProcess9"/>
    <dgm:cxn modelId="{27374FCA-3FC6-40E7-A309-71D78BD113A9}" type="presParOf" srcId="{697C2B81-F353-4DDE-AD06-5451DE95B98C}" destId="{883D950B-BBEB-4921-B847-D9BDF2C99D38}" srcOrd="1" destOrd="0" presId="urn:microsoft.com/office/officeart/2005/8/layout/hProcess9"/>
    <dgm:cxn modelId="{C1A78061-2E45-4248-9E54-A3BAAAC85115}" type="presParOf" srcId="{883D950B-BBEB-4921-B847-D9BDF2C99D38}" destId="{04361A19-E6A2-4147-8FF1-7B9403FA462F}" srcOrd="0" destOrd="0" presId="urn:microsoft.com/office/officeart/2005/8/layout/hProcess9"/>
    <dgm:cxn modelId="{3F2A85DE-88A9-4EEC-994F-393A131087EF}" type="presParOf" srcId="{883D950B-BBEB-4921-B847-D9BDF2C99D38}" destId="{79B3234D-9925-4BAB-9BED-54FDAC8C0CE4}" srcOrd="1" destOrd="0" presId="urn:microsoft.com/office/officeart/2005/8/layout/hProcess9"/>
    <dgm:cxn modelId="{AE387CF8-741F-48F9-9BFB-C662A1FCDE36}" type="presParOf" srcId="{883D950B-BBEB-4921-B847-D9BDF2C99D38}" destId="{77EA749A-B69B-46FD-8281-978886B736B0}" srcOrd="2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A1A1A7-E000-48AE-A97D-CA9BC3F06F19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0"/>
      <dgm:spPr/>
    </dgm:pt>
    <dgm:pt modelId="{6098220A-34A1-4693-A05B-79C69C374C0D}">
      <dgm:prSet phldrT="[Текст]" phldr="1"/>
      <dgm:spPr/>
      <dgm:t>
        <a:bodyPr/>
        <a:lstStyle/>
        <a:p>
          <a:endParaRPr lang="ru-RU"/>
        </a:p>
      </dgm:t>
    </dgm:pt>
    <dgm:pt modelId="{F8726497-CA5F-4B14-9C4A-50319CAE50A2}" type="parTrans" cxnId="{BB8928B3-36B0-4073-A581-119B3283815C}">
      <dgm:prSet/>
      <dgm:spPr/>
      <dgm:t>
        <a:bodyPr/>
        <a:lstStyle/>
        <a:p>
          <a:endParaRPr lang="ru-RU"/>
        </a:p>
      </dgm:t>
    </dgm:pt>
    <dgm:pt modelId="{96C87E38-E43E-4FE3-8DFF-802AC4B4AD6D}" type="sibTrans" cxnId="{BB8928B3-36B0-4073-A581-119B3283815C}">
      <dgm:prSet/>
      <dgm:spPr/>
      <dgm:t>
        <a:bodyPr/>
        <a:lstStyle/>
        <a:p>
          <a:endParaRPr lang="ru-RU"/>
        </a:p>
      </dgm:t>
    </dgm:pt>
    <dgm:pt modelId="{C6AA4493-E512-4C03-886E-A5AEF3F1E439}">
      <dgm:prSet phldrT="[Текст]" phldr="1"/>
      <dgm:spPr/>
      <dgm:t>
        <a:bodyPr/>
        <a:lstStyle/>
        <a:p>
          <a:endParaRPr lang="ru-RU"/>
        </a:p>
      </dgm:t>
    </dgm:pt>
    <dgm:pt modelId="{6ADF090B-0904-4E9F-B3E9-B0361B0E384E}" type="parTrans" cxnId="{77465A5F-64C9-45F6-B8BF-F39BC35C5A1C}">
      <dgm:prSet/>
      <dgm:spPr/>
      <dgm:t>
        <a:bodyPr/>
        <a:lstStyle/>
        <a:p>
          <a:endParaRPr lang="ru-RU"/>
        </a:p>
      </dgm:t>
    </dgm:pt>
    <dgm:pt modelId="{10B8DC0D-65AA-4BC4-8428-5CA84EA0AC03}" type="sibTrans" cxnId="{77465A5F-64C9-45F6-B8BF-F39BC35C5A1C}">
      <dgm:prSet/>
      <dgm:spPr/>
      <dgm:t>
        <a:bodyPr/>
        <a:lstStyle/>
        <a:p>
          <a:endParaRPr lang="ru-RU"/>
        </a:p>
      </dgm:t>
    </dgm:pt>
    <dgm:pt modelId="{AEE4F7C9-1855-4117-8D2B-4AB67BC4B95F}">
      <dgm:prSet phldrT="[Текст]" phldr="1"/>
      <dgm:spPr/>
      <dgm:t>
        <a:bodyPr/>
        <a:lstStyle/>
        <a:p>
          <a:endParaRPr lang="ru-RU"/>
        </a:p>
      </dgm:t>
    </dgm:pt>
    <dgm:pt modelId="{12932059-345B-42EE-B836-CD4E053CBBF7}" type="parTrans" cxnId="{DFAB9CBE-B9AB-4230-8206-9007373B1680}">
      <dgm:prSet/>
      <dgm:spPr/>
      <dgm:t>
        <a:bodyPr/>
        <a:lstStyle/>
        <a:p>
          <a:endParaRPr lang="ru-RU"/>
        </a:p>
      </dgm:t>
    </dgm:pt>
    <dgm:pt modelId="{7A403A78-ECA4-4834-97D0-CCFF8696153B}" type="sibTrans" cxnId="{DFAB9CBE-B9AB-4230-8206-9007373B1680}">
      <dgm:prSet/>
      <dgm:spPr/>
      <dgm:t>
        <a:bodyPr/>
        <a:lstStyle/>
        <a:p>
          <a:endParaRPr lang="ru-RU"/>
        </a:p>
      </dgm:t>
    </dgm:pt>
    <dgm:pt modelId="{96B23B73-88FC-4E41-B9AF-467FFAC5EF09}" type="pres">
      <dgm:prSet presAssocID="{77A1A1A7-E000-48AE-A97D-CA9BC3F06F19}" presName="compositeShape" presStyleCnt="0">
        <dgm:presLayoutVars>
          <dgm:dir/>
          <dgm:resizeHandles/>
        </dgm:presLayoutVars>
      </dgm:prSet>
      <dgm:spPr/>
    </dgm:pt>
    <dgm:pt modelId="{E6241641-3256-4B64-AF7A-5C0C535792CB}" type="pres">
      <dgm:prSet presAssocID="{77A1A1A7-E000-48AE-A97D-CA9BC3F06F19}" presName="pyramid" presStyleLbl="node1" presStyleIdx="0" presStyleCnt="1"/>
      <dgm:spPr/>
    </dgm:pt>
    <dgm:pt modelId="{B4FC7232-4DEB-4B41-BDCE-0EA1C8072191}" type="pres">
      <dgm:prSet presAssocID="{77A1A1A7-E000-48AE-A97D-CA9BC3F06F19}" presName="theList" presStyleCnt="0"/>
      <dgm:spPr/>
    </dgm:pt>
    <dgm:pt modelId="{6E1B4B7C-5282-4DEE-A7D2-505ECEB42135}" type="pres">
      <dgm:prSet presAssocID="{6098220A-34A1-4693-A05B-79C69C374C0D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4F2F2-93FE-4DCE-B16E-08CBC103A53D}" type="pres">
      <dgm:prSet presAssocID="{6098220A-34A1-4693-A05B-79C69C374C0D}" presName="aSpace" presStyleCnt="0"/>
      <dgm:spPr/>
    </dgm:pt>
    <dgm:pt modelId="{77150ED2-F017-4C6E-AC4B-19E3511586A9}" type="pres">
      <dgm:prSet presAssocID="{C6AA4493-E512-4C03-886E-A5AEF3F1E43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3C500-036E-4C41-A6A1-AE6015010898}" type="pres">
      <dgm:prSet presAssocID="{C6AA4493-E512-4C03-886E-A5AEF3F1E439}" presName="aSpace" presStyleCnt="0"/>
      <dgm:spPr/>
    </dgm:pt>
    <dgm:pt modelId="{5875A2EF-CF13-4FAC-89F7-738526BBEA33}" type="pres">
      <dgm:prSet presAssocID="{AEE4F7C9-1855-4117-8D2B-4AB67BC4B95F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439E7-26BD-4A12-9361-4CE4E5C91D05}" type="pres">
      <dgm:prSet presAssocID="{AEE4F7C9-1855-4117-8D2B-4AB67BC4B95F}" presName="aSpace" presStyleCnt="0"/>
      <dgm:spPr/>
    </dgm:pt>
  </dgm:ptLst>
  <dgm:cxnLst>
    <dgm:cxn modelId="{BB8928B3-36B0-4073-A581-119B3283815C}" srcId="{77A1A1A7-E000-48AE-A97D-CA9BC3F06F19}" destId="{6098220A-34A1-4693-A05B-79C69C374C0D}" srcOrd="0" destOrd="0" parTransId="{F8726497-CA5F-4B14-9C4A-50319CAE50A2}" sibTransId="{96C87E38-E43E-4FE3-8DFF-802AC4B4AD6D}"/>
    <dgm:cxn modelId="{CE8CE160-1AE4-4EC3-B9A2-AA2FFF57C598}" type="presOf" srcId="{AEE4F7C9-1855-4117-8D2B-4AB67BC4B95F}" destId="{5875A2EF-CF13-4FAC-89F7-738526BBEA33}" srcOrd="0" destOrd="0" presId="urn:microsoft.com/office/officeart/2005/8/layout/pyramid2"/>
    <dgm:cxn modelId="{DFAB9CBE-B9AB-4230-8206-9007373B1680}" srcId="{77A1A1A7-E000-48AE-A97D-CA9BC3F06F19}" destId="{AEE4F7C9-1855-4117-8D2B-4AB67BC4B95F}" srcOrd="2" destOrd="0" parTransId="{12932059-345B-42EE-B836-CD4E053CBBF7}" sibTransId="{7A403A78-ECA4-4834-97D0-CCFF8696153B}"/>
    <dgm:cxn modelId="{6BD6FC33-22C5-45B8-9CE2-F49EBE01C94B}" type="presOf" srcId="{6098220A-34A1-4693-A05B-79C69C374C0D}" destId="{6E1B4B7C-5282-4DEE-A7D2-505ECEB42135}" srcOrd="0" destOrd="0" presId="urn:microsoft.com/office/officeart/2005/8/layout/pyramid2"/>
    <dgm:cxn modelId="{1C78CBED-65E6-4F01-8D29-983C25BF3130}" type="presOf" srcId="{77A1A1A7-E000-48AE-A97D-CA9BC3F06F19}" destId="{96B23B73-88FC-4E41-B9AF-467FFAC5EF09}" srcOrd="0" destOrd="0" presId="urn:microsoft.com/office/officeart/2005/8/layout/pyramid2"/>
    <dgm:cxn modelId="{BDCD12BE-2001-434A-814E-E7B4AD255E8D}" type="presOf" srcId="{C6AA4493-E512-4C03-886E-A5AEF3F1E439}" destId="{77150ED2-F017-4C6E-AC4B-19E3511586A9}" srcOrd="0" destOrd="0" presId="urn:microsoft.com/office/officeart/2005/8/layout/pyramid2"/>
    <dgm:cxn modelId="{77465A5F-64C9-45F6-B8BF-F39BC35C5A1C}" srcId="{77A1A1A7-E000-48AE-A97D-CA9BC3F06F19}" destId="{C6AA4493-E512-4C03-886E-A5AEF3F1E439}" srcOrd="1" destOrd="0" parTransId="{6ADF090B-0904-4E9F-B3E9-B0361B0E384E}" sibTransId="{10B8DC0D-65AA-4BC4-8428-5CA84EA0AC03}"/>
    <dgm:cxn modelId="{8763A02F-E36D-4370-B465-092B45D0DD3C}" type="presParOf" srcId="{96B23B73-88FC-4E41-B9AF-467FFAC5EF09}" destId="{E6241641-3256-4B64-AF7A-5C0C535792CB}" srcOrd="0" destOrd="0" presId="urn:microsoft.com/office/officeart/2005/8/layout/pyramid2"/>
    <dgm:cxn modelId="{B43E560C-DE92-4A72-B6EA-FBE5943BE30F}" type="presParOf" srcId="{96B23B73-88FC-4E41-B9AF-467FFAC5EF09}" destId="{B4FC7232-4DEB-4B41-BDCE-0EA1C8072191}" srcOrd="1" destOrd="0" presId="urn:microsoft.com/office/officeart/2005/8/layout/pyramid2"/>
    <dgm:cxn modelId="{D5635DC5-A763-4065-AD82-9B75FEDB08A6}" type="presParOf" srcId="{B4FC7232-4DEB-4B41-BDCE-0EA1C8072191}" destId="{6E1B4B7C-5282-4DEE-A7D2-505ECEB42135}" srcOrd="0" destOrd="0" presId="urn:microsoft.com/office/officeart/2005/8/layout/pyramid2"/>
    <dgm:cxn modelId="{FF9BDB8D-0074-4B7E-AA8E-8790397A1DF3}" type="presParOf" srcId="{B4FC7232-4DEB-4B41-BDCE-0EA1C8072191}" destId="{D814F2F2-93FE-4DCE-B16E-08CBC103A53D}" srcOrd="1" destOrd="0" presId="urn:microsoft.com/office/officeart/2005/8/layout/pyramid2"/>
    <dgm:cxn modelId="{E61D1BAC-C08F-4D37-829F-CD832A74FBF3}" type="presParOf" srcId="{B4FC7232-4DEB-4B41-BDCE-0EA1C8072191}" destId="{77150ED2-F017-4C6E-AC4B-19E3511586A9}" srcOrd="2" destOrd="0" presId="urn:microsoft.com/office/officeart/2005/8/layout/pyramid2"/>
    <dgm:cxn modelId="{7A61EEBE-0628-411B-82FD-95EE5D431A5B}" type="presParOf" srcId="{B4FC7232-4DEB-4B41-BDCE-0EA1C8072191}" destId="{6AE3C500-036E-4C41-A6A1-AE6015010898}" srcOrd="3" destOrd="0" presId="urn:microsoft.com/office/officeart/2005/8/layout/pyramid2"/>
    <dgm:cxn modelId="{71695926-C53C-4F05-BC97-5D00A36617ED}" type="presParOf" srcId="{B4FC7232-4DEB-4B41-BDCE-0EA1C8072191}" destId="{5875A2EF-CF13-4FAC-89F7-738526BBEA33}" srcOrd="4" destOrd="0" presId="urn:microsoft.com/office/officeart/2005/8/layout/pyramid2"/>
    <dgm:cxn modelId="{2C1ACBBF-6779-4850-BFE1-3BD1682EFE56}" type="presParOf" srcId="{B4FC7232-4DEB-4B41-BDCE-0EA1C8072191}" destId="{394439E7-26BD-4A12-9361-4CE4E5C91D05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47A0B4-1A79-4331-8FFF-E237DC4BBB6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B6333A6-567B-47B7-941D-5D19F315222A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Возраста ребенка (до 3 и старше 3 лет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F5774B3-EC5E-41BF-B0CD-1C977F6CD6E3}" type="parTrans" cxnId="{FD50F0DE-DA54-424F-933C-7D09E97928AA}">
      <dgm:prSet/>
      <dgm:spPr/>
      <dgm:t>
        <a:bodyPr/>
        <a:lstStyle/>
        <a:p>
          <a:endParaRPr lang="ru-RU"/>
        </a:p>
      </dgm:t>
    </dgm:pt>
    <dgm:pt modelId="{4C7959CA-A73C-4083-841B-B5617D6133C2}" type="sibTrans" cxnId="{FD50F0DE-DA54-424F-933C-7D09E97928AA}">
      <dgm:prSet/>
      <dgm:spPr/>
      <dgm:t>
        <a:bodyPr/>
        <a:lstStyle/>
        <a:p>
          <a:endParaRPr lang="ru-RU"/>
        </a:p>
      </dgm:t>
    </dgm:pt>
    <dgm:pt modelId="{4E8D733F-A7CA-4B88-B96B-F2D9F2B3443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Количества часов работы дошкольного образовательного учреждения</a:t>
          </a:r>
        </a:p>
      </dgm:t>
    </dgm:pt>
    <dgm:pt modelId="{86C82DFC-0166-4512-82C8-090C2BBF379E}" type="parTrans" cxnId="{5F69F008-46E4-44E8-B699-1AE8D640364E}">
      <dgm:prSet/>
      <dgm:spPr/>
      <dgm:t>
        <a:bodyPr/>
        <a:lstStyle/>
        <a:p>
          <a:endParaRPr lang="ru-RU"/>
        </a:p>
      </dgm:t>
    </dgm:pt>
    <dgm:pt modelId="{800AAABE-9802-4D19-A0C0-8EF30329802F}" type="sibTrans" cxnId="{5F69F008-46E4-44E8-B699-1AE8D640364E}">
      <dgm:prSet/>
      <dgm:spPr/>
      <dgm:t>
        <a:bodyPr/>
        <a:lstStyle/>
        <a:p>
          <a:endParaRPr lang="ru-RU"/>
        </a:p>
      </dgm:t>
    </dgm:pt>
    <dgm:pt modelId="{A1F3A8E4-E4D7-46AB-9673-7D5138CFE1C0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Вида дошкольного учреждения</a:t>
          </a:r>
        </a:p>
      </dgm:t>
    </dgm:pt>
    <dgm:pt modelId="{F931F999-9BDC-4EC4-A585-CD3BE7EA28E5}" type="parTrans" cxnId="{D22692EC-2D0F-4C92-83C3-A923042E1B5F}">
      <dgm:prSet/>
      <dgm:spPr/>
      <dgm:t>
        <a:bodyPr/>
        <a:lstStyle/>
        <a:p>
          <a:endParaRPr lang="ru-RU"/>
        </a:p>
      </dgm:t>
    </dgm:pt>
    <dgm:pt modelId="{9F4ED1F1-0D2C-4F9A-9177-CC50D920A671}" type="sibTrans" cxnId="{D22692EC-2D0F-4C92-83C3-A923042E1B5F}">
      <dgm:prSet/>
      <dgm:spPr/>
      <dgm:t>
        <a:bodyPr/>
        <a:lstStyle/>
        <a:p>
          <a:endParaRPr lang="ru-RU"/>
        </a:p>
      </dgm:t>
    </dgm:pt>
    <dgm:pt modelId="{0F9165F7-6B82-4BAA-8E37-D17CB1258A1D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Количества детей в семье (до 3 и более 3 детей – социальные поддержки)</a:t>
          </a:r>
          <a:endParaRPr lang="ru-RU" sz="1600" dirty="0"/>
        </a:p>
      </dgm:t>
    </dgm:pt>
    <dgm:pt modelId="{881E6DBD-62F9-4084-84B6-6A323BC89526}" type="parTrans" cxnId="{50E344D8-C24F-4FB3-BC64-B4BC520919B8}">
      <dgm:prSet/>
      <dgm:spPr/>
      <dgm:t>
        <a:bodyPr/>
        <a:lstStyle/>
        <a:p>
          <a:endParaRPr lang="ru-RU"/>
        </a:p>
      </dgm:t>
    </dgm:pt>
    <dgm:pt modelId="{9BCF1231-F05B-47BD-9C5C-DFC8B04ABBD5}" type="sibTrans" cxnId="{50E344D8-C24F-4FB3-BC64-B4BC520919B8}">
      <dgm:prSet/>
      <dgm:spPr/>
      <dgm:t>
        <a:bodyPr/>
        <a:lstStyle/>
        <a:p>
          <a:endParaRPr lang="ru-RU"/>
        </a:p>
      </dgm:t>
    </dgm:pt>
    <dgm:pt modelId="{7675B9BF-A96A-4D33-937A-35BBE2F95153}" type="pres">
      <dgm:prSet presAssocID="{5E47A0B4-1A79-4331-8FFF-E237DC4BBB6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93F330-B8E0-4CD2-8A52-10473047B8FA}" type="pres">
      <dgm:prSet presAssocID="{A1F3A8E4-E4D7-46AB-9673-7D5138CFE1C0}" presName="parentLin" presStyleCnt="0"/>
      <dgm:spPr/>
    </dgm:pt>
    <dgm:pt modelId="{F498EAB4-51D1-4640-B99C-C2A6FA4F7CC3}" type="pres">
      <dgm:prSet presAssocID="{A1F3A8E4-E4D7-46AB-9673-7D5138CFE1C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6DD110E-DBD2-49E4-AD2F-D25AED8ECBF4}" type="pres">
      <dgm:prSet presAssocID="{A1F3A8E4-E4D7-46AB-9673-7D5138CFE1C0}" presName="parentText" presStyleLbl="node1" presStyleIdx="0" presStyleCnt="4" custLinFactNeighborX="-5173" custLinFactNeighborY="58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A9D18-5391-4456-99F3-643B4FFFA5C9}" type="pres">
      <dgm:prSet presAssocID="{A1F3A8E4-E4D7-46AB-9673-7D5138CFE1C0}" presName="negativeSpace" presStyleCnt="0"/>
      <dgm:spPr/>
    </dgm:pt>
    <dgm:pt modelId="{61F2C9BC-0914-452E-A1AA-AB4A0CF63B2A}" type="pres">
      <dgm:prSet presAssocID="{A1F3A8E4-E4D7-46AB-9673-7D5138CFE1C0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4B4E2-9BDF-4FDC-A3F7-6B82833A1540}" type="pres">
      <dgm:prSet presAssocID="{9F4ED1F1-0D2C-4F9A-9177-CC50D920A671}" presName="spaceBetweenRectangles" presStyleCnt="0"/>
      <dgm:spPr/>
    </dgm:pt>
    <dgm:pt modelId="{02878064-F181-46AE-8E3A-2CC95B6BB308}" type="pres">
      <dgm:prSet presAssocID="{4E8D733F-A7CA-4B88-B96B-F2D9F2B34434}" presName="parentLin" presStyleCnt="0"/>
      <dgm:spPr/>
    </dgm:pt>
    <dgm:pt modelId="{6790408C-1DFB-455E-B425-52A432005FA1}" type="pres">
      <dgm:prSet presAssocID="{4E8D733F-A7CA-4B88-B96B-F2D9F2B3443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315DDA4-0AE4-4D67-8B22-84C7E32FE0F0}" type="pres">
      <dgm:prSet presAssocID="{4E8D733F-A7CA-4B88-B96B-F2D9F2B34434}" presName="parentText" presStyleLbl="node1" presStyleIdx="1" presStyleCnt="4" custLinFactNeighborX="-2913" custLinFactNeighborY="-345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A1109F-47D4-45DF-A368-E0BB60A09CCE}" type="pres">
      <dgm:prSet presAssocID="{4E8D733F-A7CA-4B88-B96B-F2D9F2B34434}" presName="negativeSpace" presStyleCnt="0"/>
      <dgm:spPr/>
    </dgm:pt>
    <dgm:pt modelId="{32651277-C1AC-42A4-87DA-C569EF88D4FE}" type="pres">
      <dgm:prSet presAssocID="{4E8D733F-A7CA-4B88-B96B-F2D9F2B34434}" presName="childText" presStyleLbl="conFgAcc1" presStyleIdx="1" presStyleCnt="4" custLinFactY="-44973" custLinFactNeighborX="-573" custLinFactNeighborY="-100000">
        <dgm:presLayoutVars>
          <dgm:bulletEnabled val="1"/>
        </dgm:presLayoutVars>
      </dgm:prSet>
      <dgm:spPr/>
    </dgm:pt>
    <dgm:pt modelId="{D5562563-676D-499A-B1C4-6FCCE2A0B9F6}" type="pres">
      <dgm:prSet presAssocID="{800AAABE-9802-4D19-A0C0-8EF30329802F}" presName="spaceBetweenRectangles" presStyleCnt="0"/>
      <dgm:spPr/>
    </dgm:pt>
    <dgm:pt modelId="{387C158A-14A4-44F8-91F8-6DE2EACDFEF2}" type="pres">
      <dgm:prSet presAssocID="{FB6333A6-567B-47B7-941D-5D19F315222A}" presName="parentLin" presStyleCnt="0"/>
      <dgm:spPr/>
    </dgm:pt>
    <dgm:pt modelId="{CDFE531B-648E-4286-AAC5-AD2D78EE25A0}" type="pres">
      <dgm:prSet presAssocID="{FB6333A6-567B-47B7-941D-5D19F315222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498548A-D921-4EE1-A4C0-EED49F20A3FA}" type="pres">
      <dgm:prSet presAssocID="{FB6333A6-567B-47B7-941D-5D19F315222A}" presName="parentText" presStyleLbl="node1" presStyleIdx="2" presStyleCnt="4" custLinFactNeighborX="-2913" custLinFactNeighborY="469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63010-E98B-4C51-AFA2-AFE97D224220}" type="pres">
      <dgm:prSet presAssocID="{FB6333A6-567B-47B7-941D-5D19F315222A}" presName="negativeSpace" presStyleCnt="0"/>
      <dgm:spPr/>
    </dgm:pt>
    <dgm:pt modelId="{79A11B03-D853-4778-B64B-F67BF93F00FA}" type="pres">
      <dgm:prSet presAssocID="{FB6333A6-567B-47B7-941D-5D19F315222A}" presName="childText" presStyleLbl="conFgAcc1" presStyleIdx="2" presStyleCnt="4" custLinFactY="26069" custLinFactNeighborY="100000">
        <dgm:presLayoutVars>
          <dgm:bulletEnabled val="1"/>
        </dgm:presLayoutVars>
      </dgm:prSet>
      <dgm:spPr/>
    </dgm:pt>
    <dgm:pt modelId="{54A9915E-06F3-4A00-A353-9562932ADAEA}" type="pres">
      <dgm:prSet presAssocID="{4C7959CA-A73C-4083-841B-B5617D6133C2}" presName="spaceBetweenRectangles" presStyleCnt="0"/>
      <dgm:spPr/>
    </dgm:pt>
    <dgm:pt modelId="{1BB64DC1-E412-440E-AADE-0E8F98176431}" type="pres">
      <dgm:prSet presAssocID="{0F9165F7-6B82-4BAA-8E37-D17CB1258A1D}" presName="parentLin" presStyleCnt="0"/>
      <dgm:spPr/>
    </dgm:pt>
    <dgm:pt modelId="{51332851-6D7F-457F-80F8-3EA5AFCB1462}" type="pres">
      <dgm:prSet presAssocID="{0F9165F7-6B82-4BAA-8E37-D17CB1258A1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464FF72-8852-4933-A27D-EDC75898553D}" type="pres">
      <dgm:prSet presAssocID="{0F9165F7-6B82-4BAA-8E37-D17CB1258A1D}" presName="parentText" presStyleLbl="node1" presStyleIdx="3" presStyleCnt="4" custLinFactNeighborX="-5173" custLinFactNeighborY="152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A5EDB-546C-4526-B5FD-BDE53F887980}" type="pres">
      <dgm:prSet presAssocID="{0F9165F7-6B82-4BAA-8E37-D17CB1258A1D}" presName="negativeSpace" presStyleCnt="0"/>
      <dgm:spPr/>
    </dgm:pt>
    <dgm:pt modelId="{39858CCF-A7B9-4C91-B93B-EF2027A24ABF}" type="pres">
      <dgm:prSet presAssocID="{0F9165F7-6B82-4BAA-8E37-D17CB1258A1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692EC-2D0F-4C92-83C3-A923042E1B5F}" srcId="{5E47A0B4-1A79-4331-8FFF-E237DC4BBB62}" destId="{A1F3A8E4-E4D7-46AB-9673-7D5138CFE1C0}" srcOrd="0" destOrd="0" parTransId="{F931F999-9BDC-4EC4-A585-CD3BE7EA28E5}" sibTransId="{9F4ED1F1-0D2C-4F9A-9177-CC50D920A671}"/>
    <dgm:cxn modelId="{317017A9-A339-41D3-9962-7A575A5CB02B}" type="presOf" srcId="{4E8D733F-A7CA-4B88-B96B-F2D9F2B34434}" destId="{6790408C-1DFB-455E-B425-52A432005FA1}" srcOrd="0" destOrd="0" presId="urn:microsoft.com/office/officeart/2005/8/layout/list1"/>
    <dgm:cxn modelId="{88120A74-8D9A-44B0-AD09-320DA507624B}" type="presOf" srcId="{0F9165F7-6B82-4BAA-8E37-D17CB1258A1D}" destId="{2464FF72-8852-4933-A27D-EDC75898553D}" srcOrd="1" destOrd="0" presId="urn:microsoft.com/office/officeart/2005/8/layout/list1"/>
    <dgm:cxn modelId="{470405C1-9A68-4757-8330-6BFDA2194FF6}" type="presOf" srcId="{5E47A0B4-1A79-4331-8FFF-E237DC4BBB62}" destId="{7675B9BF-A96A-4D33-937A-35BBE2F95153}" srcOrd="0" destOrd="0" presId="urn:microsoft.com/office/officeart/2005/8/layout/list1"/>
    <dgm:cxn modelId="{E6D8F279-85EF-42B4-B9A7-934ED0726E70}" type="presOf" srcId="{4E8D733F-A7CA-4B88-B96B-F2D9F2B34434}" destId="{F315DDA4-0AE4-4D67-8B22-84C7E32FE0F0}" srcOrd="1" destOrd="0" presId="urn:microsoft.com/office/officeart/2005/8/layout/list1"/>
    <dgm:cxn modelId="{CB8FF149-86B0-4F65-AFBB-AB614EDF0E75}" type="presOf" srcId="{FB6333A6-567B-47B7-941D-5D19F315222A}" destId="{CDFE531B-648E-4286-AAC5-AD2D78EE25A0}" srcOrd="0" destOrd="0" presId="urn:microsoft.com/office/officeart/2005/8/layout/list1"/>
    <dgm:cxn modelId="{421EFF40-8DEF-43FC-BD4A-36417C7CEFA2}" type="presOf" srcId="{A1F3A8E4-E4D7-46AB-9673-7D5138CFE1C0}" destId="{C6DD110E-DBD2-49E4-AD2F-D25AED8ECBF4}" srcOrd="1" destOrd="0" presId="urn:microsoft.com/office/officeart/2005/8/layout/list1"/>
    <dgm:cxn modelId="{F8911157-DE40-4BE8-86B3-CFDE4E6F79DD}" type="presOf" srcId="{A1F3A8E4-E4D7-46AB-9673-7D5138CFE1C0}" destId="{F498EAB4-51D1-4640-B99C-C2A6FA4F7CC3}" srcOrd="0" destOrd="0" presId="urn:microsoft.com/office/officeart/2005/8/layout/list1"/>
    <dgm:cxn modelId="{50E344D8-C24F-4FB3-BC64-B4BC520919B8}" srcId="{5E47A0B4-1A79-4331-8FFF-E237DC4BBB62}" destId="{0F9165F7-6B82-4BAA-8E37-D17CB1258A1D}" srcOrd="3" destOrd="0" parTransId="{881E6DBD-62F9-4084-84B6-6A323BC89526}" sibTransId="{9BCF1231-F05B-47BD-9C5C-DFC8B04ABBD5}"/>
    <dgm:cxn modelId="{6AAD9BE8-D2DC-42CE-911A-A487CC1D3F24}" type="presOf" srcId="{FB6333A6-567B-47B7-941D-5D19F315222A}" destId="{C498548A-D921-4EE1-A4C0-EED49F20A3FA}" srcOrd="1" destOrd="0" presId="urn:microsoft.com/office/officeart/2005/8/layout/list1"/>
    <dgm:cxn modelId="{FD50F0DE-DA54-424F-933C-7D09E97928AA}" srcId="{5E47A0B4-1A79-4331-8FFF-E237DC4BBB62}" destId="{FB6333A6-567B-47B7-941D-5D19F315222A}" srcOrd="2" destOrd="0" parTransId="{EF5774B3-EC5E-41BF-B0CD-1C977F6CD6E3}" sibTransId="{4C7959CA-A73C-4083-841B-B5617D6133C2}"/>
    <dgm:cxn modelId="{C9EA204C-0223-4FA4-B6A4-F17E497AD2C5}" type="presOf" srcId="{0F9165F7-6B82-4BAA-8E37-D17CB1258A1D}" destId="{51332851-6D7F-457F-80F8-3EA5AFCB1462}" srcOrd="0" destOrd="0" presId="urn:microsoft.com/office/officeart/2005/8/layout/list1"/>
    <dgm:cxn modelId="{5F69F008-46E4-44E8-B699-1AE8D640364E}" srcId="{5E47A0B4-1A79-4331-8FFF-E237DC4BBB62}" destId="{4E8D733F-A7CA-4B88-B96B-F2D9F2B34434}" srcOrd="1" destOrd="0" parTransId="{86C82DFC-0166-4512-82C8-090C2BBF379E}" sibTransId="{800AAABE-9802-4D19-A0C0-8EF30329802F}"/>
    <dgm:cxn modelId="{B0A7F1B5-C972-4209-8C3E-8DE4E5F972D9}" type="presParOf" srcId="{7675B9BF-A96A-4D33-937A-35BBE2F95153}" destId="{A493F330-B8E0-4CD2-8A52-10473047B8FA}" srcOrd="0" destOrd="0" presId="urn:microsoft.com/office/officeart/2005/8/layout/list1"/>
    <dgm:cxn modelId="{3BA37ADE-6A1A-4F57-83AE-EB637BF1FEB9}" type="presParOf" srcId="{A493F330-B8E0-4CD2-8A52-10473047B8FA}" destId="{F498EAB4-51D1-4640-B99C-C2A6FA4F7CC3}" srcOrd="0" destOrd="0" presId="urn:microsoft.com/office/officeart/2005/8/layout/list1"/>
    <dgm:cxn modelId="{72B5084E-AE7D-417E-AFD2-0A3883F0721E}" type="presParOf" srcId="{A493F330-B8E0-4CD2-8A52-10473047B8FA}" destId="{C6DD110E-DBD2-49E4-AD2F-D25AED8ECBF4}" srcOrd="1" destOrd="0" presId="urn:microsoft.com/office/officeart/2005/8/layout/list1"/>
    <dgm:cxn modelId="{133C3D62-1022-4100-AEBA-63832492328D}" type="presParOf" srcId="{7675B9BF-A96A-4D33-937A-35BBE2F95153}" destId="{5F5A9D18-5391-4456-99F3-643B4FFFA5C9}" srcOrd="1" destOrd="0" presId="urn:microsoft.com/office/officeart/2005/8/layout/list1"/>
    <dgm:cxn modelId="{F9D04C86-8210-4457-B642-6A21DDE60CD0}" type="presParOf" srcId="{7675B9BF-A96A-4D33-937A-35BBE2F95153}" destId="{61F2C9BC-0914-452E-A1AA-AB4A0CF63B2A}" srcOrd="2" destOrd="0" presId="urn:microsoft.com/office/officeart/2005/8/layout/list1"/>
    <dgm:cxn modelId="{2C6BE5BF-6B5F-44C6-AB11-586D9EAFC03B}" type="presParOf" srcId="{7675B9BF-A96A-4D33-937A-35BBE2F95153}" destId="{C624B4E2-9BDF-4FDC-A3F7-6B82833A1540}" srcOrd="3" destOrd="0" presId="urn:microsoft.com/office/officeart/2005/8/layout/list1"/>
    <dgm:cxn modelId="{335F4E97-21A1-4E06-9308-F83EF6E93E9B}" type="presParOf" srcId="{7675B9BF-A96A-4D33-937A-35BBE2F95153}" destId="{02878064-F181-46AE-8E3A-2CC95B6BB308}" srcOrd="4" destOrd="0" presId="urn:microsoft.com/office/officeart/2005/8/layout/list1"/>
    <dgm:cxn modelId="{B23D2339-411A-4854-8585-89791760081C}" type="presParOf" srcId="{02878064-F181-46AE-8E3A-2CC95B6BB308}" destId="{6790408C-1DFB-455E-B425-52A432005FA1}" srcOrd="0" destOrd="0" presId="urn:microsoft.com/office/officeart/2005/8/layout/list1"/>
    <dgm:cxn modelId="{84AB3EBF-46BA-441F-83DB-C360F31BEC57}" type="presParOf" srcId="{02878064-F181-46AE-8E3A-2CC95B6BB308}" destId="{F315DDA4-0AE4-4D67-8B22-84C7E32FE0F0}" srcOrd="1" destOrd="0" presId="urn:microsoft.com/office/officeart/2005/8/layout/list1"/>
    <dgm:cxn modelId="{0A6A83F0-245E-4D3E-986B-09D72207ED05}" type="presParOf" srcId="{7675B9BF-A96A-4D33-937A-35BBE2F95153}" destId="{69A1109F-47D4-45DF-A368-E0BB60A09CCE}" srcOrd="5" destOrd="0" presId="urn:microsoft.com/office/officeart/2005/8/layout/list1"/>
    <dgm:cxn modelId="{67C5F8CF-0427-4725-8E1B-79E45ADBE80F}" type="presParOf" srcId="{7675B9BF-A96A-4D33-937A-35BBE2F95153}" destId="{32651277-C1AC-42A4-87DA-C569EF88D4FE}" srcOrd="6" destOrd="0" presId="urn:microsoft.com/office/officeart/2005/8/layout/list1"/>
    <dgm:cxn modelId="{872F4498-6940-42BF-8363-DDDDB667A38B}" type="presParOf" srcId="{7675B9BF-A96A-4D33-937A-35BBE2F95153}" destId="{D5562563-676D-499A-B1C4-6FCCE2A0B9F6}" srcOrd="7" destOrd="0" presId="urn:microsoft.com/office/officeart/2005/8/layout/list1"/>
    <dgm:cxn modelId="{98154145-3032-4A59-8FDA-A3106FB151AE}" type="presParOf" srcId="{7675B9BF-A96A-4D33-937A-35BBE2F95153}" destId="{387C158A-14A4-44F8-91F8-6DE2EACDFEF2}" srcOrd="8" destOrd="0" presId="urn:microsoft.com/office/officeart/2005/8/layout/list1"/>
    <dgm:cxn modelId="{374F9DAC-BA19-4C83-A6F5-C5A5F5E11FD4}" type="presParOf" srcId="{387C158A-14A4-44F8-91F8-6DE2EACDFEF2}" destId="{CDFE531B-648E-4286-AAC5-AD2D78EE25A0}" srcOrd="0" destOrd="0" presId="urn:microsoft.com/office/officeart/2005/8/layout/list1"/>
    <dgm:cxn modelId="{138BDA1D-49C5-444F-AB94-60C8F1FE4600}" type="presParOf" srcId="{387C158A-14A4-44F8-91F8-6DE2EACDFEF2}" destId="{C498548A-D921-4EE1-A4C0-EED49F20A3FA}" srcOrd="1" destOrd="0" presId="urn:microsoft.com/office/officeart/2005/8/layout/list1"/>
    <dgm:cxn modelId="{3D29D1C7-9D65-4EA7-AFE8-2DD7D4F5E06E}" type="presParOf" srcId="{7675B9BF-A96A-4D33-937A-35BBE2F95153}" destId="{B9563010-E98B-4C51-AFA2-AFE97D224220}" srcOrd="9" destOrd="0" presId="urn:microsoft.com/office/officeart/2005/8/layout/list1"/>
    <dgm:cxn modelId="{3CE825B0-9457-4BAC-BE12-09B26E5C11F5}" type="presParOf" srcId="{7675B9BF-A96A-4D33-937A-35BBE2F95153}" destId="{79A11B03-D853-4778-B64B-F67BF93F00FA}" srcOrd="10" destOrd="0" presId="urn:microsoft.com/office/officeart/2005/8/layout/list1"/>
    <dgm:cxn modelId="{5998DEDB-69B5-4871-A7AE-C5F76BC1B1E3}" type="presParOf" srcId="{7675B9BF-A96A-4D33-937A-35BBE2F95153}" destId="{54A9915E-06F3-4A00-A353-9562932ADAEA}" srcOrd="11" destOrd="0" presId="urn:microsoft.com/office/officeart/2005/8/layout/list1"/>
    <dgm:cxn modelId="{D99BD4FC-C45C-4EFF-82DF-B852C747D122}" type="presParOf" srcId="{7675B9BF-A96A-4D33-937A-35BBE2F95153}" destId="{1BB64DC1-E412-440E-AADE-0E8F98176431}" srcOrd="12" destOrd="0" presId="urn:microsoft.com/office/officeart/2005/8/layout/list1"/>
    <dgm:cxn modelId="{4E3A9153-05A8-4A91-9B2B-CA8F843A9BB3}" type="presParOf" srcId="{1BB64DC1-E412-440E-AADE-0E8F98176431}" destId="{51332851-6D7F-457F-80F8-3EA5AFCB1462}" srcOrd="0" destOrd="0" presId="urn:microsoft.com/office/officeart/2005/8/layout/list1"/>
    <dgm:cxn modelId="{1DA9FC48-19A2-47F9-9E1F-31765BF72E29}" type="presParOf" srcId="{1BB64DC1-E412-440E-AADE-0E8F98176431}" destId="{2464FF72-8852-4933-A27D-EDC75898553D}" srcOrd="1" destOrd="0" presId="urn:microsoft.com/office/officeart/2005/8/layout/list1"/>
    <dgm:cxn modelId="{10AD4D9A-0110-4406-9774-BFD2EC3EF5F2}" type="presParOf" srcId="{7675B9BF-A96A-4D33-937A-35BBE2F95153}" destId="{080A5EDB-546C-4526-B5FD-BDE53F887980}" srcOrd="13" destOrd="0" presId="urn:microsoft.com/office/officeart/2005/8/layout/list1"/>
    <dgm:cxn modelId="{B2F96EC2-5D30-49E8-B266-A474A4AC19B7}" type="presParOf" srcId="{7675B9BF-A96A-4D33-937A-35BBE2F95153}" destId="{39858CCF-A7B9-4C91-B93B-EF2027A24ABF}" srcOrd="14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F3FDB6-E3D7-4114-909B-CE483B9F39A1}">
      <dsp:nvSpPr>
        <dsp:cNvPr id="0" name=""/>
        <dsp:cNvSpPr/>
      </dsp:nvSpPr>
      <dsp:spPr>
        <a:xfrm>
          <a:off x="-216018" y="246636"/>
          <a:ext cx="6670379" cy="44500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C4BADF7-13E1-4C7B-BFD9-01C8800019B4}">
      <dsp:nvSpPr>
        <dsp:cNvPr id="0" name=""/>
        <dsp:cNvSpPr/>
      </dsp:nvSpPr>
      <dsp:spPr>
        <a:xfrm>
          <a:off x="2780118" y="199198"/>
          <a:ext cx="5191776" cy="46085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 1 сентября 2013 г.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ФЗ « Об образовании в РФ»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0118" y="199198"/>
        <a:ext cx="5191776" cy="1382558"/>
      </dsp:txXfrm>
    </dsp:sp>
    <dsp:sp modelId="{6A264751-7808-4D2A-9932-ADB93B701B22}">
      <dsp:nvSpPr>
        <dsp:cNvPr id="0" name=""/>
        <dsp:cNvSpPr/>
      </dsp:nvSpPr>
      <dsp:spPr>
        <a:xfrm>
          <a:off x="786813" y="1588876"/>
          <a:ext cx="3986610" cy="289255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0ABE85-82C5-4F74-AF68-513CE86E9A29}">
      <dsp:nvSpPr>
        <dsp:cNvPr id="0" name=""/>
        <dsp:cNvSpPr/>
      </dsp:nvSpPr>
      <dsp:spPr>
        <a:xfrm>
          <a:off x="2780118" y="1276393"/>
          <a:ext cx="5191776" cy="35175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153123"/>
              <a:satOff val="-2196"/>
              <a:lumOff val="128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Статья 65. </a:t>
          </a:r>
          <a:r>
            <a:rPr lang="ru-RU" sz="1500" b="0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лата, взимаемая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0118" y="1276393"/>
        <a:ext cx="5191776" cy="1623472"/>
      </dsp:txXfrm>
    </dsp:sp>
    <dsp:sp modelId="{45930A8B-67AB-40E2-BA1C-582E632A2B74}">
      <dsp:nvSpPr>
        <dsp:cNvPr id="0" name=""/>
        <dsp:cNvSpPr/>
      </dsp:nvSpPr>
      <dsp:spPr>
        <a:xfrm>
          <a:off x="2112605" y="2923903"/>
          <a:ext cx="1335026" cy="133502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0FCEA1-4F51-48D7-953D-8FCEFF2B21DF}">
      <dsp:nvSpPr>
        <dsp:cNvPr id="0" name=""/>
        <dsp:cNvSpPr/>
      </dsp:nvSpPr>
      <dsp:spPr>
        <a:xfrm>
          <a:off x="2780118" y="2629443"/>
          <a:ext cx="5191776" cy="19239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306246"/>
              <a:satOff val="-4392"/>
              <a:lumOff val="25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П.2. 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За присмотр и уход за ребенком учредитель организации, осуществляющей образовательную деятельность, вправе устанавливать плату, взимаемую с родителей( законных представителей) (далее – родительская плата, и ее размер, если иное не установлено настоящим Федеральным законом. Учредитель вправе снизить размер родительской платы или не взимать ее с отдельных категорий родителей ( законных представителей) в определяемых им случаях и порядке.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0118" y="2629443"/>
        <a:ext cx="5191776" cy="19239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5F579A-14FD-4822-9F1E-141AA55290DE}">
      <dsp:nvSpPr>
        <dsp:cNvPr id="0" name=""/>
        <dsp:cNvSpPr/>
      </dsp:nvSpPr>
      <dsp:spPr>
        <a:xfrm>
          <a:off x="645837" y="0"/>
          <a:ext cx="7319491" cy="464599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361A19-E6A2-4147-8FF1-7B9403FA462F}">
      <dsp:nvSpPr>
        <dsp:cNvPr id="0" name=""/>
        <dsp:cNvSpPr/>
      </dsp:nvSpPr>
      <dsp:spPr>
        <a:xfrm>
          <a:off x="81841" y="0"/>
          <a:ext cx="4236625" cy="464599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Родительская плата не взимается с родителей: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– инвалидов;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 Детей , оставшихся без попечения родителей (опекуны, приемные..)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-Детей с туберкулезной интоксикацией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   </a:t>
          </a:r>
          <a:r>
            <a:rPr lang="ru-RU" sz="13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50% родительской платы взимается с родителей: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- многодетные родители (три и более детей)</a:t>
          </a:r>
        </a:p>
        <a:p>
          <a:pPr lvl="0" algn="l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Основная компенсация части, уплаченной родителем родительской платы составляет: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первого ребенка 20%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второго 50%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третьего 70%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Основная компенсация рассчитывается от среднего размера родительской платы, утвержденной постановлением Кабинета министров РТ (средний размер родительской платы составляет)</a:t>
          </a:r>
        </a:p>
        <a:p>
          <a:pPr lvl="0" algn="l" defTabSz="577850">
            <a:spcBef>
              <a:spcPct val="0"/>
            </a:spcBef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2019год                                       2020год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1848 руб.- от 3 до 7лет   1855 руб. – от 3 до 7 лет</a:t>
          </a:r>
        </a:p>
        <a:p>
          <a:pPr lvl="0" algn="l" defTabSz="577850">
            <a:spcBef>
              <a:spcPct val="0"/>
            </a:spcBef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2030 руб.- от 1 до 3 лет  2037 руб. - </a:t>
          </a:r>
          <a:r>
            <a:rPr lang="ru-RU" sz="1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2 </a:t>
          </a:r>
          <a:r>
            <a:rPr lang="ru-RU" sz="11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мес</a:t>
          </a:r>
          <a:r>
            <a:rPr lang="ru-RU" sz="1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 3 лет</a:t>
          </a:r>
          <a:endParaRPr lang="ru-RU" sz="1100" kern="1200" dirty="0" smtClean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81841" y="0"/>
        <a:ext cx="4236625" cy="4645997"/>
      </dsp:txXfrm>
    </dsp:sp>
    <dsp:sp modelId="{77EA749A-B69B-46FD-8281-978886B736B0}">
      <dsp:nvSpPr>
        <dsp:cNvPr id="0" name=""/>
        <dsp:cNvSpPr/>
      </dsp:nvSpPr>
      <dsp:spPr>
        <a:xfrm>
          <a:off x="4551094" y="0"/>
          <a:ext cx="4004189" cy="4645997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Дополнительная компенсация к родительской плате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Исходя из доходов на одного члена семьи: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 10000 рублей в месяц (на 1 ребенка – 40%; на 2 – 62%; на 3 – 77%)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10001 рублей до 15000 рублей в месяц ( на 1 ребенка – 30%; на 2 – 57%; на 3-64%)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 15001 до 20000 рублей в месяц (на 1 ребенка – 20%; на 2 -47%; на 3 -47%)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Если доход на одного члена семьи превышает 20000, то данная компенсация не предусматривается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51094" y="0"/>
        <a:ext cx="4004189" cy="464599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241641-3256-4B64-AF7A-5C0C535792CB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B4B7C-5282-4DEE-A7D2-505ECEB42135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3775352" y="455027"/>
        <a:ext cx="2941875" cy="1071380"/>
      </dsp:txXfrm>
    </dsp:sp>
    <dsp:sp modelId="{77150ED2-F017-4C6E-AC4B-19E3511586A9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3775352" y="1660330"/>
        <a:ext cx="2941875" cy="1071380"/>
      </dsp:txXfrm>
    </dsp:sp>
    <dsp:sp modelId="{5875A2EF-CF13-4FAC-89F7-738526BBEA33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3775352" y="2865632"/>
        <a:ext cx="2941875" cy="10713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F2C9BC-0914-452E-A1AA-AB4A0CF63B2A}">
      <dsp:nvSpPr>
        <dsp:cNvPr id="0" name=""/>
        <dsp:cNvSpPr/>
      </dsp:nvSpPr>
      <dsp:spPr>
        <a:xfrm>
          <a:off x="0" y="500937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D110E-DBD2-49E4-AD2F-D25AED8ECBF4}">
      <dsp:nvSpPr>
        <dsp:cNvPr id="0" name=""/>
        <dsp:cNvSpPr/>
      </dsp:nvSpPr>
      <dsp:spPr>
        <a:xfrm>
          <a:off x="351657" y="135887"/>
          <a:ext cx="5191776" cy="8265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Вида дошкольного учреждения</a:t>
          </a:r>
        </a:p>
      </dsp:txBody>
      <dsp:txXfrm>
        <a:off x="351657" y="135887"/>
        <a:ext cx="5191776" cy="826560"/>
      </dsp:txXfrm>
    </dsp:sp>
    <dsp:sp modelId="{32651277-C1AC-42A4-87DA-C569EF88D4FE}">
      <dsp:nvSpPr>
        <dsp:cNvPr id="0" name=""/>
        <dsp:cNvSpPr/>
      </dsp:nvSpPr>
      <dsp:spPr>
        <a:xfrm>
          <a:off x="0" y="1302488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15DDA4-0AE4-4D67-8B22-84C7E32FE0F0}">
      <dsp:nvSpPr>
        <dsp:cNvPr id="0" name=""/>
        <dsp:cNvSpPr/>
      </dsp:nvSpPr>
      <dsp:spPr>
        <a:xfrm>
          <a:off x="360038" y="1071987"/>
          <a:ext cx="5191776" cy="82656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Количества часов работы дошкольного образовательного учреждения</a:t>
          </a:r>
        </a:p>
      </dsp:txBody>
      <dsp:txXfrm>
        <a:off x="360038" y="1071987"/>
        <a:ext cx="5191776" cy="826560"/>
      </dsp:txXfrm>
    </dsp:sp>
    <dsp:sp modelId="{79A11B03-D853-4778-B64B-F67BF93F00FA}">
      <dsp:nvSpPr>
        <dsp:cNvPr id="0" name=""/>
        <dsp:cNvSpPr/>
      </dsp:nvSpPr>
      <dsp:spPr>
        <a:xfrm>
          <a:off x="0" y="3376240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8548A-D921-4EE1-A4C0-EED49F20A3FA}">
      <dsp:nvSpPr>
        <dsp:cNvPr id="0" name=""/>
        <dsp:cNvSpPr/>
      </dsp:nvSpPr>
      <dsp:spPr>
        <a:xfrm>
          <a:off x="360038" y="3016202"/>
          <a:ext cx="5191776" cy="82656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Возраста ребенка (до 3 и старше 3 лет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)</a:t>
          </a:r>
        </a:p>
      </dsp:txBody>
      <dsp:txXfrm>
        <a:off x="360038" y="3016202"/>
        <a:ext cx="5191776" cy="826560"/>
      </dsp:txXfrm>
    </dsp:sp>
    <dsp:sp modelId="{39858CCF-A7B9-4C91-B93B-EF2027A24ABF}">
      <dsp:nvSpPr>
        <dsp:cNvPr id="0" name=""/>
        <dsp:cNvSpPr/>
      </dsp:nvSpPr>
      <dsp:spPr>
        <a:xfrm>
          <a:off x="0" y="4311178"/>
          <a:ext cx="741682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4FF72-8852-4933-A27D-EDC75898553D}">
      <dsp:nvSpPr>
        <dsp:cNvPr id="0" name=""/>
        <dsp:cNvSpPr/>
      </dsp:nvSpPr>
      <dsp:spPr>
        <a:xfrm>
          <a:off x="351657" y="4024312"/>
          <a:ext cx="5191776" cy="82656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Количества детей в семье (до 3 и более 3 детей – социальные поддержки)</a:t>
          </a:r>
          <a:endParaRPr lang="ru-RU" sz="1600" kern="1200" dirty="0"/>
        </a:p>
      </dsp:txBody>
      <dsp:txXfrm>
        <a:off x="351657" y="4024312"/>
        <a:ext cx="5191776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2F3B9-9407-4645-9670-65882A7F52FF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4954E-4678-40DD-A3E3-2C4707A75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4954E-4678-40DD-A3E3-2C4707A75C6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24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713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832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551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023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882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20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854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56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829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357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D00E0-8869-45BE-91C2-BC706F323778}" type="datetimeFigureOut">
              <a:rPr lang="ru-RU" smtClean="0"/>
              <a:pPr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7BD49-C2A9-43EE-ACE8-EA09C156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170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microsoft.com/office/2007/relationships/diagramDrawing" Target="../diagrams/drawing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 расходах на содержание детей  в дошкольных образовательных учреждениях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331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   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на 2022г.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2021г.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         Пример: Если доход на каждого члена семьи до 10000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93033150"/>
              </p:ext>
            </p:extLst>
          </p:nvPr>
        </p:nvGraphicFramePr>
        <p:xfrm>
          <a:off x="0" y="1500174"/>
          <a:ext cx="9001156" cy="50006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37445"/>
                <a:gridCol w="785818"/>
                <a:gridCol w="714380"/>
                <a:gridCol w="714380"/>
                <a:gridCol w="857256"/>
                <a:gridCol w="785818"/>
                <a:gridCol w="877167"/>
                <a:gridCol w="857256"/>
                <a:gridCol w="785818"/>
                <a:gridCol w="785818"/>
              </a:tblGrid>
              <a:tr h="1395736">
                <a:tc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903"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3005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1005,6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2029,2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2110,2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0673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1132,34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2099,34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1005,6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1177,54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2183,14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3314,36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3446,66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8343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565,92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626,57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1675,89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588,58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651,63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1743,01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2046,11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2128,39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00034" y="3143248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4000504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4000504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5143512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143512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85852" y="5143512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0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408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на 2021г.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2020г.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 до 15000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81895170"/>
              </p:ext>
            </p:extLst>
          </p:nvPr>
        </p:nvGraphicFramePr>
        <p:xfrm>
          <a:off x="0" y="1500174"/>
          <a:ext cx="9001156" cy="49838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8792"/>
                <a:gridCol w="928696"/>
                <a:gridCol w="785818"/>
                <a:gridCol w="714380"/>
                <a:gridCol w="785816"/>
                <a:gridCol w="714380"/>
                <a:gridCol w="785818"/>
                <a:gridCol w="785820"/>
                <a:gridCol w="785818"/>
                <a:gridCol w="785818"/>
              </a:tblGrid>
              <a:tr h="1267958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6853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5055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2367,4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2461,9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7115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963,24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1592,04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1001,69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1655,59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3821,66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3974,21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5295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481,37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406,74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1202,41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500,63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422,96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1250,49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2519,59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2620,91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357158" y="3286124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00100" y="4143380"/>
            <a:ext cx="694583" cy="571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14414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0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80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2021г.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2020г.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 до 20000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2705,60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2813,6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625,04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915,64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649,99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952,19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4498,06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4677,61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312,27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119,27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576,74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151,0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324,73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123,93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3145,26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3271,74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2022г.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12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до 10000 рублей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1005,6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2029,2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2110,2</a:t>
                      </a: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1132,34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2099,34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1005,6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1177,54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2183,14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3314,36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3446,66</a:t>
                      </a: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565,92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626,57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1675,89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588,58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651,63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1743,01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2046,11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2128,39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2021г.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12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 до 15000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2367,4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2461,9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963,24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1592,04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653,9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1001,69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1655,59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3821,66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3974,21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481,37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406,74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1202,41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500,63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422,96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1250,49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2519,59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2620,91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2021г.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12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 до 20000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2705,60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2813,6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1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7034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625,04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915,64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649,99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952,19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4498,06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4677,61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1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312,27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119,27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576,74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151,0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324,73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123,93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599,66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3145,26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3271,74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 </a:t>
            </a:r>
            <a:r>
              <a:rPr lang="ru-RU" sz="2000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групп на 2022г. В сельских садах с режимом работы 10,5 часов 5 дней в неделю.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 до 10000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0" y="1357300"/>
          <a:ext cx="9144000" cy="5143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953"/>
                <a:gridCol w="797024"/>
                <a:gridCol w="798289"/>
                <a:gridCol w="725717"/>
                <a:gridCol w="870860"/>
                <a:gridCol w="725717"/>
                <a:gridCol w="870860"/>
                <a:gridCol w="870860"/>
                <a:gridCol w="931634"/>
                <a:gridCol w="810086"/>
              </a:tblGrid>
              <a:tr h="1405565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3712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5788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1951,2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2029,2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1365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920,5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946,8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1131,24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2078,04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1176,34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2160,94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3186,96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3314,36</a:t>
                      </a:r>
                    </a:p>
                  </a:txBody>
                  <a:tcPr/>
                </a:tc>
              </a:tr>
              <a:tr h="1287105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4878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473,40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565,62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632,52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1671,54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492,4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588,42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658,07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1738,89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1967,46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2046,11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71472" y="3071810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000504"/>
            <a:ext cx="694583" cy="527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4000504"/>
            <a:ext cx="749935" cy="5274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5214950"/>
            <a:ext cx="492654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1600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групп на 2022г. в сельских садах с режимом работы </a:t>
            </a:r>
          </a:p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10,5 часов 5 дней в неделю.</a:t>
            </a:r>
          </a:p>
          <a:p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до 15000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0" y="1245671"/>
          <a:ext cx="9001155" cy="4897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725"/>
                <a:gridCol w="784573"/>
                <a:gridCol w="785818"/>
                <a:gridCol w="714380"/>
                <a:gridCol w="857256"/>
                <a:gridCol w="714380"/>
                <a:gridCol w="857256"/>
                <a:gridCol w="857256"/>
                <a:gridCol w="917080"/>
                <a:gridCol w="797431"/>
              </a:tblGrid>
              <a:tr h="1356402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0579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027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621,60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2276,4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2367,4</a:t>
                      </a:r>
                    </a:p>
                  </a:txBody>
                  <a:tcPr/>
                </a:tc>
              </a:tr>
              <a:tr h="108512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920,5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621,60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968,64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1590,24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646,4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1007,24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1653,64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3674,76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3821,66</a:t>
                      </a:r>
                    </a:p>
                  </a:txBody>
                  <a:tcPr/>
                </a:tc>
              </a:tr>
              <a:tr h="1145406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4878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484,32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421,14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1216,26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503,87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438,24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1265,41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2422,74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2519,59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71472" y="3071810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3929066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3929066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1600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групп на 2022г. в сельских садах с режимом работы </a:t>
            </a:r>
          </a:p>
          <a:p>
            <a:pPr algn="ctr"/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10,5 часов 5 дней в неделю.</a:t>
            </a:r>
            <a:endParaRPr lang="ru-RU" sz="16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до 20000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0" y="1142984"/>
          <a:ext cx="9001155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725"/>
                <a:gridCol w="784573"/>
                <a:gridCol w="785818"/>
                <a:gridCol w="714380"/>
                <a:gridCol w="857256"/>
                <a:gridCol w="714380"/>
                <a:gridCol w="857256"/>
                <a:gridCol w="857256"/>
                <a:gridCol w="917080"/>
                <a:gridCol w="797431"/>
              </a:tblGrid>
              <a:tr h="1148733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742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30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296,4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2601,60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2705,6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40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368,2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920,5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296,4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643,44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939,84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308,2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669,04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977,24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4325,16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4498,06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736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4878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321,72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144,72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614,64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334,77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150,77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639,74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3024,36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3145,26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71472" y="3071810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3929066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3929066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2022г.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9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до 10000 рублей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963,4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1002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963,4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1175,4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2138,8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1002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1222,5</a:t>
                      </a: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2224,5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3180,1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3307,5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4869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481,8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587,76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663,81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1733,37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500,8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610,94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689,99</a:t>
                      </a: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1801,73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1963,83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2041,27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280" y="4932548"/>
            <a:ext cx="8280920" cy="1440160"/>
          </a:xfrm>
        </p:spPr>
        <p:txBody>
          <a:bodyPr>
            <a:normAutofit fontScale="92500" lnSpcReduction="20000"/>
          </a:bodyPr>
          <a:lstStyle/>
          <a:p>
            <a:pPr marL="171450" indent="-171450" algn="l"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Республиканская субвенция (статьи расходов):</a:t>
            </a:r>
          </a:p>
          <a:p>
            <a:pPr algn="l"/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70% фонда оплаты труда педагогического персонала</a:t>
            </a:r>
            <a:endParaRPr lang="ru-RU" sz="11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Муниципальный бюджет (статьи расходов):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30% фонда оплаты труда педагогического персонала                                -  Транспортные расходы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 Коммунальные услуги                                                                                      -  Услуги связи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 Услуги по приобретению и содержанию имущества                                  -  Налоги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Прочие услуги                                                                                                      -  50% фонда оплаты труда прочего персонала ( помощников              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воспитателей, медицинских сотрудников, сотрудников  </a:t>
            </a:r>
          </a:p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пищеблока, техперсонала)</a:t>
            </a:r>
          </a:p>
        </p:txBody>
      </p:sp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-104448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7544" y="476672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Доля расходов на содержание детей в дошкольных образовательных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учреждениях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Нижнекамского муниципального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района в 2022 году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23528" y="3286124"/>
            <a:ext cx="7963248" cy="3383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/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Итого: 2 млрд. 292 млн. руб.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 Управления дошкольного образования в разрезе источников финансирования: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54,5 % -   Заработная плата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16,5%  -    Начисления на выплаты по оплате труда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15,8%  -    Расходы на услуги по организации питания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6,0%    -    Расходы на оплату коммунальных услуг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3,4%     -   Расходы на выплату дополнительной компенсации части родительской платы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2,5%    -   Расходы на оплату налогов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0,1%     -   Расходы на содержание ЦДО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0,9%    -   Прочие расходы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ru-RU" sz="105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0,3%    -   Целевые программы  </a:t>
            </a:r>
          </a:p>
          <a:p>
            <a:pPr marL="171450" indent="-171450" algn="l">
              <a:buFont typeface="Wingdings" pitchFamily="2" charset="2"/>
              <a:buChar char="q"/>
            </a:pPr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05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</a:p>
        </p:txBody>
      </p:sp>
      <p:graphicFrame>
        <p:nvGraphicFramePr>
          <p:cNvPr id="23" name="Диаграмма 22"/>
          <p:cNvGraphicFramePr/>
          <p:nvPr>
            <p:extLst>
              <p:ext uri="{D42A27DB-BD31-4B8C-83A1-F6EECF244321}">
                <p14:modId xmlns="" xmlns:p14="http://schemas.microsoft.com/office/powerpoint/2010/main" val="438516991"/>
              </p:ext>
            </p:extLst>
          </p:nvPr>
        </p:nvGraphicFramePr>
        <p:xfrm>
          <a:off x="4211960" y="1844824"/>
          <a:ext cx="3240360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="" xmlns:p14="http://schemas.microsoft.com/office/powerpoint/2010/main" val="3674917241"/>
              </p:ext>
            </p:extLst>
          </p:nvPr>
        </p:nvGraphicFramePr>
        <p:xfrm>
          <a:off x="571472" y="1285860"/>
          <a:ext cx="757242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1238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2022г.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9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 до 15000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638,9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664,5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2271,5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2362,5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638,9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1013,15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1652,05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664,5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1053,75</a:t>
                      </a: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1718,25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3666,85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3813,75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4869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506,61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452,82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1278,93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332,1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526,59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470,68</a:t>
                      </a: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1329,37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2418,27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2513,63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общеразвивающих групп в 2022г.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сельских садах, режим работы: 9 часовой, 5 дней в неделю 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 до 20000 </a:t>
            </a:r>
            <a:r>
              <a:rPr lang="ru-RU" b="1" spc="50" dirty="0" err="1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руб</a:t>
            </a:r>
            <a:endParaRPr lang="ru-RU" b="1" spc="50" dirty="0" smtClean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143645"/>
              </p:ext>
            </p:extLst>
          </p:nvPr>
        </p:nvGraphicFramePr>
        <p:xfrm>
          <a:off x="0" y="1400656"/>
          <a:ext cx="8929714" cy="49701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16"/>
                <a:gridCol w="785820"/>
                <a:gridCol w="642942"/>
                <a:gridCol w="714380"/>
                <a:gridCol w="857256"/>
                <a:gridCol w="714380"/>
                <a:gridCol w="785818"/>
                <a:gridCol w="857256"/>
                <a:gridCol w="928694"/>
                <a:gridCol w="857252"/>
              </a:tblGrid>
              <a:tr h="1307315">
                <a:tc rowSpan="2" gridSpan="2"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второй (дополнительной)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50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389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08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3375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314,4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688,65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1003,05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327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716,25</a:t>
                      </a: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1043,25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4315,85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4488,75</a:t>
                      </a:r>
                    </a:p>
                  </a:txBody>
                  <a:tcPr/>
                </a:tc>
              </a:tr>
              <a:tr h="1272081"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4869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585,9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609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344,31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176,91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678,42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163,4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357,89</a:t>
                      </a: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183,89</a:t>
                      </a:r>
                    </a:p>
                    <a:p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705,18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3018,78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3137,82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143380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85786" y="4143380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14950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071538" y="5214950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24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4756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441691499"/>
              </p:ext>
            </p:extLst>
          </p:nvPr>
        </p:nvGraphicFramePr>
        <p:xfrm>
          <a:off x="179512" y="620688"/>
          <a:ext cx="741682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79827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12" name="Схема 11"/>
          <p:cNvGraphicFramePr/>
          <p:nvPr>
            <p:extLst>
              <p:ext uri="{D42A27DB-BD31-4B8C-83A1-F6EECF244321}">
                <p14:modId xmlns="" xmlns:p14="http://schemas.microsoft.com/office/powerpoint/2010/main" val="2303844193"/>
              </p:ext>
            </p:extLst>
          </p:nvPr>
        </p:nvGraphicFramePr>
        <p:xfrm>
          <a:off x="4283968" y="2348880"/>
          <a:ext cx="3336032" cy="311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1857356" y="500042"/>
            <a:ext cx="4968552" cy="64294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 (законных представителей)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-8371"/>
            <a:ext cx="79928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="" xmlns:p14="http://schemas.microsoft.com/office/powerpoint/2010/main" val="1098441894"/>
              </p:ext>
            </p:extLst>
          </p:nvPr>
        </p:nvGraphicFramePr>
        <p:xfrm>
          <a:off x="0" y="1500174"/>
          <a:ext cx="8611166" cy="4645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165878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118629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C:\Users\бухгалтерия\Desktop\DarkMini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-29376" y="0"/>
            <a:ext cx="9353903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1624345592"/>
              </p:ext>
            </p:extLst>
          </p:nvPr>
        </p:nvGraphicFramePr>
        <p:xfrm>
          <a:off x="827584" y="1420908"/>
          <a:ext cx="7416824" cy="510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187624" y="620689"/>
            <a:ext cx="70567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Размер родительской платы зависит от: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3588" y="3573016"/>
            <a:ext cx="7416824" cy="680657"/>
          </a:xfrm>
          <a:prstGeom prst="rect">
            <a:avLst/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Группа 11"/>
          <p:cNvGrpSpPr/>
          <p:nvPr/>
        </p:nvGrpSpPr>
        <p:grpSpPr>
          <a:xfrm>
            <a:off x="1179240" y="3427113"/>
            <a:ext cx="5191776" cy="826560"/>
            <a:chOff x="360042" y="24227"/>
            <a:chExt cx="5191776" cy="82656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60042" y="24227"/>
              <a:ext cx="5191776" cy="82656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400391" y="64576"/>
              <a:ext cx="5111078" cy="745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237" tIns="0" rIns="196237" bIns="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Количества дней работы дошкольного образовательного учреждения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55548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-17378" y="-15416"/>
            <a:ext cx="9144000" cy="68888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7488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Размер родительской платы в ДОУ на 2022г.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сравнении с 2021 г.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Общеразвивающие группы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2497249"/>
              </p:ext>
            </p:extLst>
          </p:nvPr>
        </p:nvGraphicFramePr>
        <p:xfrm>
          <a:off x="142844" y="1285859"/>
          <a:ext cx="8501123" cy="22828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0198"/>
                <a:gridCol w="1000132"/>
                <a:gridCol w="1000132"/>
                <a:gridCol w="928694"/>
                <a:gridCol w="1000132"/>
                <a:gridCol w="857256"/>
                <a:gridCol w="857256"/>
                <a:gridCol w="674815"/>
                <a:gridCol w="682508"/>
              </a:tblGrid>
              <a:tr h="282974">
                <a:tc rowSpan="3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2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мес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до 3 лет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  <a:endParaRPr lang="ru-RU" sz="1400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105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2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мес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 3 лет</a:t>
                      </a:r>
                      <a:endParaRPr lang="ru-RU" sz="1400" b="1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1055"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97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2097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2540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97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210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3382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71461839"/>
              </p:ext>
            </p:extLst>
          </p:nvPr>
        </p:nvGraphicFramePr>
        <p:xfrm>
          <a:off x="0" y="4071942"/>
          <a:ext cx="8572528" cy="24081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3042"/>
                <a:gridCol w="1000132"/>
                <a:gridCol w="1000132"/>
                <a:gridCol w="928694"/>
                <a:gridCol w="1000132"/>
                <a:gridCol w="928694"/>
                <a:gridCol w="706755"/>
                <a:gridCol w="678095"/>
                <a:gridCol w="686852"/>
              </a:tblGrid>
              <a:tr h="500066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2 мес. до 3 лет</a:t>
                      </a:r>
                      <a:endParaRPr lang="ru-RU" sz="1400" dirty="0" smtClean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51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2 мес. до 3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 3 до 7 лет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096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b="0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0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2616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2721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3100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875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1565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1627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0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4181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4348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2091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35696" y="3571876"/>
            <a:ext cx="54726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Коррекционные группы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4069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500042"/>
            <a:ext cx="9144000" cy="657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коррекционных групп на 2022г. 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2021г.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до 10000 руб.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4731297"/>
              </p:ext>
            </p:extLst>
          </p:nvPr>
        </p:nvGraphicFramePr>
        <p:xfrm>
          <a:off x="0" y="1428736"/>
          <a:ext cx="9144001" cy="4848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852"/>
                <a:gridCol w="850466"/>
                <a:gridCol w="725798"/>
                <a:gridCol w="714380"/>
                <a:gridCol w="785818"/>
                <a:gridCol w="928694"/>
                <a:gridCol w="857256"/>
                <a:gridCol w="857256"/>
                <a:gridCol w="785818"/>
                <a:gridCol w="928663"/>
              </a:tblGrid>
              <a:tr h="1085848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дополнительной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577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</a:p>
                  </a:txBody>
                  <a:tcPr/>
                </a:tc>
              </a:tr>
              <a:tr h="810911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1305,2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2559,6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121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 –го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1003,0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1578,74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2833,74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1305,2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1641,92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2947,12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4019,96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4180,68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4127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6153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6399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502,0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627,4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789,12</a:t>
                      </a: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903,77</a:t>
                      </a: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2320,29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652,4</a:t>
                      </a:r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820,46</a:t>
                      </a:r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939,61</a:t>
                      </a:r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2412,47</a:t>
                      </a:r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2479,71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2580,93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428596" y="3214686"/>
            <a:ext cx="571499" cy="5631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42844" y="4000504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4000504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85720" y="5072074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214414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0" y="5929330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118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8136904" cy="153888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коррекционных групп на 2022г. в сравнении с 2021 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10001 до 15000 руб.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0520441"/>
              </p:ext>
            </p:extLst>
          </p:nvPr>
        </p:nvGraphicFramePr>
        <p:xfrm>
          <a:off x="0" y="1142984"/>
          <a:ext cx="9001155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725"/>
                <a:gridCol w="784573"/>
                <a:gridCol w="785818"/>
                <a:gridCol w="714380"/>
                <a:gridCol w="857256"/>
                <a:gridCol w="714380"/>
                <a:gridCol w="857256"/>
                <a:gridCol w="857256"/>
                <a:gridCol w="917080"/>
                <a:gridCol w="797431"/>
              </a:tblGrid>
              <a:tr h="1148733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742">
                <a:tc gridSpan="2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6302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844,8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878,6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2871,4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2986,2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404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2-го</a:t>
                      </a:r>
                    </a:p>
                    <a:p>
                      <a:endParaRPr lang="ru-RU" sz="14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844,8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1373,64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2218,44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878,6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1428,62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2307,22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4635,26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4820,58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736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6153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6399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422,3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686,57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637,14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1746,01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439,1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713,81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662,32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1815,23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3055,99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3178,17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71472" y="3071810"/>
            <a:ext cx="571499" cy="49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3929066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3929066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642910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5072074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215082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01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бухгалтерия\Desktop\DarkMini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3448" y="35349"/>
            <a:ext cx="9140552" cy="6822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5" name="Рисунок 4" descr="C:\Users\бухгалтерия\Desktop\DarkMini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49" b="241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2" y="116632"/>
            <a:ext cx="7878618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Информация о родительской плате и части ее компенсации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коррекционных групп на 2022г.</a:t>
            </a:r>
          </a:p>
          <a:p>
            <a:pPr algn="ctr"/>
            <a:r>
              <a:rPr lang="ru-RU" sz="2000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в сравнении с 2021г.</a:t>
            </a:r>
            <a:endParaRPr lang="ru-RU" sz="2000" b="1" spc="50" dirty="0">
              <a:ln w="11430"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Пример: Если доход на каждого члена семьи от 15001 до 20000 </a:t>
            </a:r>
          </a:p>
          <a:p>
            <a:r>
              <a:rPr lang="ru-RU" b="1" spc="50" dirty="0" smtClean="0">
                <a:ln w="11430"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65646367"/>
              </p:ext>
            </p:extLst>
          </p:nvPr>
        </p:nvGraphicFramePr>
        <p:xfrm>
          <a:off x="0" y="1559474"/>
          <a:ext cx="9144001" cy="4798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974"/>
                <a:gridCol w="936003"/>
                <a:gridCol w="864003"/>
                <a:gridCol w="792003"/>
                <a:gridCol w="792003"/>
                <a:gridCol w="792003"/>
                <a:gridCol w="792003"/>
                <a:gridCol w="792003"/>
                <a:gridCol w="790083"/>
                <a:gridCol w="793923"/>
              </a:tblGrid>
              <a:tr h="136368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семье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 основной компенсации части родительской платы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дополнительной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компенсации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оплаты родителей с учетом двух компенсационных выплат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959"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2021г.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7298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1 –ребенок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434,6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3281,6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4079,2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7127">
                <a:tc>
                  <a:txBody>
                    <a:bodyPr/>
                    <a:lstStyle/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2 – ребенка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8532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385,8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964,5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1350,3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1404,2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434,6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963,44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1398,04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1002,02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1454,02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5455,66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6781,67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46278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– и последующие дети в семье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1-го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2-го</a:t>
                      </a: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 3-го</a:t>
                      </a:r>
                    </a:p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2051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6153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2133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6399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482,5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675,5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702,8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217,2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481,47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288,47</a:t>
                      </a: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987,14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225,8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500,51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299,71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1026,02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3814,86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3967,38</a:t>
                      </a:r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Рисунок 16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500034" y="3357562"/>
            <a:ext cx="571499" cy="500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Рисунок 17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4214818"/>
            <a:ext cx="694583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Рисунок 18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928662" y="4214818"/>
            <a:ext cx="749935" cy="5989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Рисунок 20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1142976" y="5286388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2" name="Рисунок 21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714348" y="5286388"/>
            <a:ext cx="492654" cy="428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3" name="Рисунок 22" descr="&amp;Vcy;&amp;iecy;&amp;kcy;&amp;tcy;&amp;ocy;&amp;rcy;&amp;ncy;&amp;ycy;&amp;jcy; &amp;kcy;&amp;lcy;&amp;icy;&amp;pcy;&amp;acy;&amp;rcy;&amp;tcy; - &amp;Dcy;&amp;iecy;&amp;tcy;&amp;icy;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344" t="2571" r="9486" b="81619"/>
          <a:stretch/>
        </p:blipFill>
        <p:spPr bwMode="auto">
          <a:xfrm>
            <a:off x="214282" y="5286388"/>
            <a:ext cx="492654" cy="43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" y="6072206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Свыше 20000 рублей дополнительная компенсация не выплачивается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723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 расходах на содержание детей в дошкольных образовательных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 расходах на содержание детей в дошкольных образовательных</Template>
  <TotalTime>5592</TotalTime>
  <Words>3504</Words>
  <Application>Microsoft Office PowerPoint</Application>
  <PresentationFormat>Экран (4:3)</PresentationFormat>
  <Paragraphs>2122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 расходах на содержание детей в дошкольных образовательных</vt:lpstr>
      <vt:lpstr>О расходах на содержание детей  в дошкольных образовательных учреждениях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расходах на содержание детей  в дошкольных образовательных учреждениях</dc:title>
  <dc:creator>ааа</dc:creator>
  <cp:lastModifiedBy>rod_1</cp:lastModifiedBy>
  <cp:revision>611</cp:revision>
  <cp:lastPrinted>2014-11-13T06:47:57Z</cp:lastPrinted>
  <dcterms:created xsi:type="dcterms:W3CDTF">2014-12-02T12:06:07Z</dcterms:created>
  <dcterms:modified xsi:type="dcterms:W3CDTF">2021-11-23T11:06:03Z</dcterms:modified>
</cp:coreProperties>
</file>